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jpe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jpeg" Type="http://schemas.openxmlformats.org/officeDocument/2006/relationships/image"/><Relationship Id="rId4" Target="../media/image2.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1.jpeg" Type="http://schemas.openxmlformats.org/officeDocument/2006/relationships/image"/><Relationship Id="rId3" Target="../media/image20.jpeg" Type="http://schemas.openxmlformats.org/officeDocument/2006/relationships/image"/><Relationship Id="rId4" Target="../media/image21.png" Type="http://schemas.openxmlformats.org/officeDocument/2006/relationships/image"/><Relationship Id="rId5" Target="../media/image12.pn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 Id="rId8" Target="../media/image3.png" Type="http://schemas.openxmlformats.org/officeDocument/2006/relationships/image"/><Relationship Id="rId9"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 Id="rId5" Target="../media/image26.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28.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555" r="0" b="-35555"/>
            </a:stretch>
          </a:blipFill>
        </p:spPr>
      </p:sp>
      <p:sp>
        <p:nvSpPr>
          <p:cNvPr name="Freeform 3" id="3"/>
          <p:cNvSpPr/>
          <p:nvPr/>
        </p:nvSpPr>
        <p:spPr>
          <a:xfrm flipH="false" flipV="false" rot="0">
            <a:off x="13685112" y="-2257981"/>
            <a:ext cx="7147220" cy="6897067"/>
          </a:xfrm>
          <a:custGeom>
            <a:avLst/>
            <a:gdLst/>
            <a:ahLst/>
            <a:cxnLst/>
            <a:rect r="r" b="b" t="t" l="l"/>
            <a:pathLst>
              <a:path h="6897067" w="7147220">
                <a:moveTo>
                  <a:pt x="0" y="0"/>
                </a:moveTo>
                <a:lnTo>
                  <a:pt x="7147219" y="0"/>
                </a:lnTo>
                <a:lnTo>
                  <a:pt x="7147219" y="6897067"/>
                </a:lnTo>
                <a:lnTo>
                  <a:pt x="0" y="6897067"/>
                </a:lnTo>
                <a:lnTo>
                  <a:pt x="0" y="0"/>
                </a:lnTo>
                <a:close/>
              </a:path>
            </a:pathLst>
          </a:custGeom>
          <a:blipFill>
            <a:blip r:embed="rId3"/>
            <a:stretch>
              <a:fillRect l="0" t="0" r="0" b="0"/>
            </a:stretch>
          </a:blipFill>
        </p:spPr>
      </p:sp>
      <p:sp>
        <p:nvSpPr>
          <p:cNvPr name="Freeform 4" id="4"/>
          <p:cNvSpPr/>
          <p:nvPr/>
        </p:nvSpPr>
        <p:spPr>
          <a:xfrm flipH="false" flipV="false" rot="-10800000">
            <a:off x="-2544331" y="5647914"/>
            <a:ext cx="7147220" cy="6897067"/>
          </a:xfrm>
          <a:custGeom>
            <a:avLst/>
            <a:gdLst/>
            <a:ahLst/>
            <a:cxnLst/>
            <a:rect r="r" b="b" t="t" l="l"/>
            <a:pathLst>
              <a:path h="6897067" w="7147220">
                <a:moveTo>
                  <a:pt x="0" y="0"/>
                </a:moveTo>
                <a:lnTo>
                  <a:pt x="7147219" y="0"/>
                </a:lnTo>
                <a:lnTo>
                  <a:pt x="7147219" y="6897067"/>
                </a:lnTo>
                <a:lnTo>
                  <a:pt x="0" y="6897067"/>
                </a:lnTo>
                <a:lnTo>
                  <a:pt x="0" y="0"/>
                </a:lnTo>
                <a:close/>
              </a:path>
            </a:pathLst>
          </a:custGeom>
          <a:blipFill>
            <a:blip r:embed="rId3"/>
            <a:stretch>
              <a:fillRect l="0" t="0" r="0" b="0"/>
            </a:stretch>
          </a:blipFill>
        </p:spPr>
      </p:sp>
      <p:sp>
        <p:nvSpPr>
          <p:cNvPr name="Freeform 5" id="5"/>
          <p:cNvSpPr/>
          <p:nvPr/>
        </p:nvSpPr>
        <p:spPr>
          <a:xfrm flipH="true" flipV="false" rot="0">
            <a:off x="14830604" y="7759406"/>
            <a:ext cx="3419342" cy="3107327"/>
          </a:xfrm>
          <a:custGeom>
            <a:avLst/>
            <a:gdLst/>
            <a:ahLst/>
            <a:cxnLst/>
            <a:rect r="r" b="b" t="t" l="l"/>
            <a:pathLst>
              <a:path h="3107327" w="3419342">
                <a:moveTo>
                  <a:pt x="3419342" y="0"/>
                </a:moveTo>
                <a:lnTo>
                  <a:pt x="0" y="0"/>
                </a:lnTo>
                <a:lnTo>
                  <a:pt x="0" y="3107328"/>
                </a:lnTo>
                <a:lnTo>
                  <a:pt x="3419342" y="3107328"/>
                </a:lnTo>
                <a:lnTo>
                  <a:pt x="3419342" y="0"/>
                </a:lnTo>
                <a:close/>
              </a:path>
            </a:pathLst>
          </a:custGeom>
          <a:blipFill>
            <a:blip r:embed="rId4"/>
            <a:stretch>
              <a:fillRect l="0" t="0" r="0" b="0"/>
            </a:stretch>
          </a:blipFill>
        </p:spPr>
      </p:sp>
      <p:sp>
        <p:nvSpPr>
          <p:cNvPr name="Freeform 6" id="6"/>
          <p:cNvSpPr/>
          <p:nvPr/>
        </p:nvSpPr>
        <p:spPr>
          <a:xfrm flipH="true" flipV="false" rot="0">
            <a:off x="16922232" y="6945161"/>
            <a:ext cx="1940313" cy="3396609"/>
          </a:xfrm>
          <a:custGeom>
            <a:avLst/>
            <a:gdLst/>
            <a:ahLst/>
            <a:cxnLst/>
            <a:rect r="r" b="b" t="t" l="l"/>
            <a:pathLst>
              <a:path h="3396609" w="1940313">
                <a:moveTo>
                  <a:pt x="1940313" y="0"/>
                </a:moveTo>
                <a:lnTo>
                  <a:pt x="0" y="0"/>
                </a:lnTo>
                <a:lnTo>
                  <a:pt x="0" y="3396609"/>
                </a:lnTo>
                <a:lnTo>
                  <a:pt x="1940313" y="3396609"/>
                </a:lnTo>
                <a:lnTo>
                  <a:pt x="1940313" y="0"/>
                </a:lnTo>
                <a:close/>
              </a:path>
            </a:pathLst>
          </a:custGeom>
          <a:blipFill>
            <a:blip r:embed="rId5"/>
            <a:stretch>
              <a:fillRect l="0" t="0" r="0" b="0"/>
            </a:stretch>
          </a:blipFill>
        </p:spPr>
      </p:sp>
      <p:sp>
        <p:nvSpPr>
          <p:cNvPr name="Freeform 7" id="7"/>
          <p:cNvSpPr/>
          <p:nvPr/>
        </p:nvSpPr>
        <p:spPr>
          <a:xfrm flipH="true" flipV="false" rot="-10800000">
            <a:off x="38054" y="-579734"/>
            <a:ext cx="3419342" cy="3107327"/>
          </a:xfrm>
          <a:custGeom>
            <a:avLst/>
            <a:gdLst/>
            <a:ahLst/>
            <a:cxnLst/>
            <a:rect r="r" b="b" t="t" l="l"/>
            <a:pathLst>
              <a:path h="3107327" w="3419342">
                <a:moveTo>
                  <a:pt x="3419342" y="0"/>
                </a:moveTo>
                <a:lnTo>
                  <a:pt x="0" y="0"/>
                </a:lnTo>
                <a:lnTo>
                  <a:pt x="0" y="3107328"/>
                </a:lnTo>
                <a:lnTo>
                  <a:pt x="3419342" y="3107328"/>
                </a:lnTo>
                <a:lnTo>
                  <a:pt x="3419342" y="0"/>
                </a:lnTo>
                <a:close/>
              </a:path>
            </a:pathLst>
          </a:custGeom>
          <a:blipFill>
            <a:blip r:embed="rId4"/>
            <a:stretch>
              <a:fillRect l="0" t="0" r="0" b="0"/>
            </a:stretch>
          </a:blipFill>
        </p:spPr>
      </p:sp>
      <p:sp>
        <p:nvSpPr>
          <p:cNvPr name="Freeform 8" id="8"/>
          <p:cNvSpPr/>
          <p:nvPr/>
        </p:nvSpPr>
        <p:spPr>
          <a:xfrm flipH="true" flipV="false" rot="-10800000">
            <a:off x="-574545" y="-54770"/>
            <a:ext cx="1940313" cy="3396609"/>
          </a:xfrm>
          <a:custGeom>
            <a:avLst/>
            <a:gdLst/>
            <a:ahLst/>
            <a:cxnLst/>
            <a:rect r="r" b="b" t="t" l="l"/>
            <a:pathLst>
              <a:path h="3396609" w="1940313">
                <a:moveTo>
                  <a:pt x="1940313" y="0"/>
                </a:moveTo>
                <a:lnTo>
                  <a:pt x="0" y="0"/>
                </a:lnTo>
                <a:lnTo>
                  <a:pt x="0" y="3396609"/>
                </a:lnTo>
                <a:lnTo>
                  <a:pt x="1940313" y="3396609"/>
                </a:lnTo>
                <a:lnTo>
                  <a:pt x="1940313" y="0"/>
                </a:lnTo>
                <a:close/>
              </a:path>
            </a:pathLst>
          </a:custGeom>
          <a:blipFill>
            <a:blip r:embed="rId5"/>
            <a:stretch>
              <a:fillRect l="0" t="0" r="0" b="0"/>
            </a:stretch>
          </a:blipFill>
        </p:spPr>
      </p:sp>
      <p:sp>
        <p:nvSpPr>
          <p:cNvPr name="Freeform 9" id="9"/>
          <p:cNvSpPr/>
          <p:nvPr/>
        </p:nvSpPr>
        <p:spPr>
          <a:xfrm flipH="false" flipV="false" rot="0">
            <a:off x="6199316" y="2282561"/>
            <a:ext cx="5889368" cy="6730706"/>
          </a:xfrm>
          <a:custGeom>
            <a:avLst/>
            <a:gdLst/>
            <a:ahLst/>
            <a:cxnLst/>
            <a:rect r="r" b="b" t="t" l="l"/>
            <a:pathLst>
              <a:path h="6730706" w="5889368">
                <a:moveTo>
                  <a:pt x="0" y="0"/>
                </a:moveTo>
                <a:lnTo>
                  <a:pt x="5889368" y="0"/>
                </a:lnTo>
                <a:lnTo>
                  <a:pt x="5889368" y="6730706"/>
                </a:lnTo>
                <a:lnTo>
                  <a:pt x="0" y="6730706"/>
                </a:lnTo>
                <a:lnTo>
                  <a:pt x="0" y="0"/>
                </a:lnTo>
                <a:close/>
              </a:path>
            </a:pathLst>
          </a:custGeom>
          <a:blipFill>
            <a:blip r:embed="rId6">
              <a:alphaModFix amt="19999"/>
            </a:blip>
            <a:stretch>
              <a:fillRect l="0" t="0" r="0" b="0"/>
            </a:stretch>
          </a:blipFill>
        </p:spPr>
      </p:sp>
      <p:sp>
        <p:nvSpPr>
          <p:cNvPr name="Freeform 10" id="10"/>
          <p:cNvSpPr/>
          <p:nvPr/>
        </p:nvSpPr>
        <p:spPr>
          <a:xfrm flipH="false" flipV="false" rot="0">
            <a:off x="8350420" y="8081898"/>
            <a:ext cx="1153907" cy="1123136"/>
          </a:xfrm>
          <a:custGeom>
            <a:avLst/>
            <a:gdLst/>
            <a:ahLst/>
            <a:cxnLst/>
            <a:rect r="r" b="b" t="t" l="l"/>
            <a:pathLst>
              <a:path h="1123136" w="1153907">
                <a:moveTo>
                  <a:pt x="0" y="0"/>
                </a:moveTo>
                <a:lnTo>
                  <a:pt x="1153907" y="0"/>
                </a:lnTo>
                <a:lnTo>
                  <a:pt x="1153907" y="1123136"/>
                </a:lnTo>
                <a:lnTo>
                  <a:pt x="0" y="1123136"/>
                </a:lnTo>
                <a:lnTo>
                  <a:pt x="0" y="0"/>
                </a:lnTo>
                <a:close/>
              </a:path>
            </a:pathLst>
          </a:custGeom>
          <a:blipFill>
            <a:blip r:embed="rId7"/>
            <a:stretch>
              <a:fillRect l="-94945" t="-94691" r="-90532" b="-98607"/>
            </a:stretch>
          </a:blipFill>
        </p:spPr>
      </p:sp>
      <p:sp>
        <p:nvSpPr>
          <p:cNvPr name="TextBox 11" id="11"/>
          <p:cNvSpPr txBox="true"/>
          <p:nvPr/>
        </p:nvSpPr>
        <p:spPr>
          <a:xfrm rot="0">
            <a:off x="1999025" y="3389341"/>
            <a:ext cx="14289951" cy="4279021"/>
          </a:xfrm>
          <a:prstGeom prst="rect">
            <a:avLst/>
          </a:prstGeom>
        </p:spPr>
        <p:txBody>
          <a:bodyPr anchor="t" rtlCol="false" tIns="0" lIns="0" bIns="0" rIns="0">
            <a:spAutoFit/>
          </a:bodyPr>
          <a:lstStyle/>
          <a:p>
            <a:pPr algn="ctr">
              <a:lnSpc>
                <a:spcPts val="17140"/>
              </a:lnSpc>
            </a:pPr>
            <a:r>
              <a:rPr lang="en-US" sz="12242">
                <a:solidFill>
                  <a:srgbClr val="844B32"/>
                </a:solidFill>
                <a:latin typeface="Abril Fatface"/>
              </a:rPr>
              <a:t>SPA RESORT</a:t>
            </a:r>
          </a:p>
          <a:p>
            <a:pPr algn="ctr">
              <a:lnSpc>
                <a:spcPts val="17140"/>
              </a:lnSpc>
              <a:spcBef>
                <a:spcPct val="0"/>
              </a:spcBef>
            </a:pPr>
            <a:r>
              <a:rPr lang="en-US" sz="12242">
                <a:solidFill>
                  <a:srgbClr val="844B32"/>
                </a:solidFill>
                <a:latin typeface="Abril Fatface"/>
              </a:rPr>
              <a:t>ZHUYSI</a:t>
            </a:r>
          </a:p>
        </p:txBody>
      </p:sp>
      <p:sp>
        <p:nvSpPr>
          <p:cNvPr name="TextBox 12" id="12"/>
          <p:cNvSpPr txBox="true"/>
          <p:nvPr/>
        </p:nvSpPr>
        <p:spPr>
          <a:xfrm rot="0">
            <a:off x="5226270" y="5619339"/>
            <a:ext cx="7744067" cy="264160"/>
          </a:xfrm>
          <a:prstGeom prst="rect">
            <a:avLst/>
          </a:prstGeom>
        </p:spPr>
        <p:txBody>
          <a:bodyPr anchor="t" rtlCol="false" tIns="0" lIns="0" bIns="0" rIns="0">
            <a:spAutoFit/>
          </a:bodyPr>
          <a:lstStyle/>
          <a:p>
            <a:pPr algn="ctr">
              <a:lnSpc>
                <a:spcPts val="2239"/>
              </a:lnSpc>
              <a:spcBef>
                <a:spcPct val="0"/>
              </a:spcBef>
            </a:pPr>
            <a:r>
              <a:rPr lang="en-US" sz="1599">
                <a:solidFill>
                  <a:srgbClr val="844B32"/>
                </a:solidFill>
                <a:latin typeface="Open Sans"/>
              </a:rPr>
              <a:t>THE FINAL PROJECT BY MURZASHEVA ZHANAT AND ZHUMABAY AITMYRZA</a:t>
            </a:r>
          </a:p>
        </p:txBody>
      </p:sp>
      <p:sp>
        <p:nvSpPr>
          <p:cNvPr name="Freeform 13" id="13"/>
          <p:cNvSpPr/>
          <p:nvPr/>
        </p:nvSpPr>
        <p:spPr>
          <a:xfrm flipH="false" flipV="false" rot="0">
            <a:off x="8350420" y="2357352"/>
            <a:ext cx="1495768" cy="984487"/>
          </a:xfrm>
          <a:custGeom>
            <a:avLst/>
            <a:gdLst/>
            <a:ahLst/>
            <a:cxnLst/>
            <a:rect r="r" b="b" t="t" l="l"/>
            <a:pathLst>
              <a:path h="984487" w="1495768">
                <a:moveTo>
                  <a:pt x="0" y="0"/>
                </a:moveTo>
                <a:lnTo>
                  <a:pt x="1495767" y="0"/>
                </a:lnTo>
                <a:lnTo>
                  <a:pt x="1495767" y="984487"/>
                </a:lnTo>
                <a:lnTo>
                  <a:pt x="0" y="9844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555" r="0" b="-35555"/>
            </a:stretch>
          </a:blipFill>
        </p:spPr>
      </p:sp>
      <p:grpSp>
        <p:nvGrpSpPr>
          <p:cNvPr name="Group 3" id="3"/>
          <p:cNvGrpSpPr>
            <a:grpSpLocks noChangeAspect="true"/>
          </p:cNvGrpSpPr>
          <p:nvPr/>
        </p:nvGrpSpPr>
        <p:grpSpPr>
          <a:xfrm rot="0">
            <a:off x="9558868" y="-1008652"/>
            <a:ext cx="8955149" cy="7585538"/>
            <a:chOff x="0" y="0"/>
            <a:chExt cx="2374900" cy="2011680"/>
          </a:xfrm>
        </p:grpSpPr>
        <p:sp>
          <p:nvSpPr>
            <p:cNvPr name="Freeform 4" id="4"/>
            <p:cNvSpPr/>
            <p:nvPr/>
          </p:nvSpPr>
          <p:spPr>
            <a:xfrm flipH="false" flipV="false" rot="0">
              <a:off x="-2540" y="-2540"/>
              <a:ext cx="2377441" cy="2009140"/>
            </a:xfrm>
            <a:custGeom>
              <a:avLst/>
              <a:gdLst/>
              <a:ahLst/>
              <a:cxnLst/>
              <a:rect r="r" b="b" t="t" l="l"/>
              <a:pathLst>
                <a:path h="2009140" w="2377441">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09" y="132080"/>
                    <a:pt x="1635759" y="125730"/>
                  </a:cubicBezTo>
                  <a:cubicBezTo>
                    <a:pt x="1631949" y="121920"/>
                    <a:pt x="1629409" y="123190"/>
                    <a:pt x="1625599" y="125730"/>
                  </a:cubicBezTo>
                  <a:lnTo>
                    <a:pt x="1617979" y="133350"/>
                  </a:lnTo>
                  <a:cubicBezTo>
                    <a:pt x="1616709" y="134620"/>
                    <a:pt x="1614169" y="134620"/>
                    <a:pt x="1612899" y="134620"/>
                  </a:cubicBezTo>
                  <a:lnTo>
                    <a:pt x="1605279" y="134620"/>
                  </a:lnTo>
                  <a:cubicBezTo>
                    <a:pt x="1600199" y="134620"/>
                    <a:pt x="1595119" y="133350"/>
                    <a:pt x="1590040" y="132080"/>
                  </a:cubicBezTo>
                  <a:cubicBezTo>
                    <a:pt x="1583690" y="130810"/>
                    <a:pt x="1578609" y="127000"/>
                    <a:pt x="1572259" y="125730"/>
                  </a:cubicBezTo>
                  <a:cubicBezTo>
                    <a:pt x="1562099" y="124460"/>
                    <a:pt x="1559559" y="115570"/>
                    <a:pt x="1555749" y="109220"/>
                  </a:cubicBezTo>
                  <a:cubicBezTo>
                    <a:pt x="1553209" y="105410"/>
                    <a:pt x="1548129" y="100330"/>
                    <a:pt x="1543049" y="101600"/>
                  </a:cubicBezTo>
                  <a:cubicBezTo>
                    <a:pt x="1537969" y="104140"/>
                    <a:pt x="1532889" y="101600"/>
                    <a:pt x="1529079" y="100330"/>
                  </a:cubicBezTo>
                  <a:cubicBezTo>
                    <a:pt x="1527809" y="100330"/>
                    <a:pt x="1525269" y="99060"/>
                    <a:pt x="1523999" y="99060"/>
                  </a:cubicBezTo>
                  <a:cubicBezTo>
                    <a:pt x="1515109" y="96520"/>
                    <a:pt x="1508759" y="101600"/>
                    <a:pt x="1502409" y="107950"/>
                  </a:cubicBezTo>
                  <a:lnTo>
                    <a:pt x="1497329" y="113030"/>
                  </a:lnTo>
                  <a:cubicBezTo>
                    <a:pt x="1496059" y="114300"/>
                    <a:pt x="1496059" y="116840"/>
                    <a:pt x="1494790" y="118110"/>
                  </a:cubicBezTo>
                  <a:cubicBezTo>
                    <a:pt x="1487170" y="124460"/>
                    <a:pt x="1479550" y="121920"/>
                    <a:pt x="1470659" y="118110"/>
                  </a:cubicBezTo>
                  <a:cubicBezTo>
                    <a:pt x="1463040" y="114300"/>
                    <a:pt x="1454149" y="118110"/>
                    <a:pt x="1451609"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79"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59" y="116840"/>
                    <a:pt x="1202690" y="118110"/>
                  </a:cubicBezTo>
                  <a:cubicBezTo>
                    <a:pt x="1197609" y="119380"/>
                    <a:pt x="1197609"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09"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3"/>
              <a:stretch>
                <a:fillRect l="-7806" t="0" r="-19112" b="0"/>
              </a:stretch>
            </a:blipFill>
          </p:spPr>
        </p:sp>
      </p:grpSp>
      <p:sp>
        <p:nvSpPr>
          <p:cNvPr name="Freeform 5" id="5"/>
          <p:cNvSpPr/>
          <p:nvPr/>
        </p:nvSpPr>
        <p:spPr>
          <a:xfrm flipH="false" flipV="false" rot="0">
            <a:off x="15609971" y="-1664489"/>
            <a:ext cx="4564834" cy="4405065"/>
          </a:xfrm>
          <a:custGeom>
            <a:avLst/>
            <a:gdLst/>
            <a:ahLst/>
            <a:cxnLst/>
            <a:rect r="r" b="b" t="t" l="l"/>
            <a:pathLst>
              <a:path h="4405065" w="4564834">
                <a:moveTo>
                  <a:pt x="0" y="0"/>
                </a:moveTo>
                <a:lnTo>
                  <a:pt x="4564835" y="0"/>
                </a:lnTo>
                <a:lnTo>
                  <a:pt x="4564835" y="4405065"/>
                </a:lnTo>
                <a:lnTo>
                  <a:pt x="0" y="4405065"/>
                </a:lnTo>
                <a:lnTo>
                  <a:pt x="0" y="0"/>
                </a:lnTo>
                <a:close/>
              </a:path>
            </a:pathLst>
          </a:custGeom>
          <a:blipFill>
            <a:blip r:embed="rId4"/>
            <a:stretch>
              <a:fillRect l="0" t="0" r="0" b="0"/>
            </a:stretch>
          </a:blipFill>
        </p:spPr>
      </p:sp>
      <p:sp>
        <p:nvSpPr>
          <p:cNvPr name="Freeform 6" id="6"/>
          <p:cNvSpPr/>
          <p:nvPr/>
        </p:nvSpPr>
        <p:spPr>
          <a:xfrm flipH="true" flipV="false" rot="0">
            <a:off x="7109683" y="8343986"/>
            <a:ext cx="3419342" cy="3107327"/>
          </a:xfrm>
          <a:custGeom>
            <a:avLst/>
            <a:gdLst/>
            <a:ahLst/>
            <a:cxnLst/>
            <a:rect r="r" b="b" t="t" l="l"/>
            <a:pathLst>
              <a:path h="3107327" w="3419342">
                <a:moveTo>
                  <a:pt x="3419342" y="0"/>
                </a:moveTo>
                <a:lnTo>
                  <a:pt x="0" y="0"/>
                </a:lnTo>
                <a:lnTo>
                  <a:pt x="0" y="3107327"/>
                </a:lnTo>
                <a:lnTo>
                  <a:pt x="3419342" y="3107327"/>
                </a:lnTo>
                <a:lnTo>
                  <a:pt x="3419342" y="0"/>
                </a:lnTo>
                <a:close/>
              </a:path>
            </a:pathLst>
          </a:custGeom>
          <a:blipFill>
            <a:blip r:embed="rId5"/>
            <a:stretch>
              <a:fillRect l="0" t="0" r="0" b="0"/>
            </a:stretch>
          </a:blipFill>
        </p:spPr>
      </p:sp>
      <p:sp>
        <p:nvSpPr>
          <p:cNvPr name="Freeform 7" id="7"/>
          <p:cNvSpPr/>
          <p:nvPr/>
        </p:nvSpPr>
        <p:spPr>
          <a:xfrm flipH="true" flipV="false" rot="0">
            <a:off x="8588712" y="7664259"/>
            <a:ext cx="1940313" cy="3396609"/>
          </a:xfrm>
          <a:custGeom>
            <a:avLst/>
            <a:gdLst/>
            <a:ahLst/>
            <a:cxnLst/>
            <a:rect r="r" b="b" t="t" l="l"/>
            <a:pathLst>
              <a:path h="3396609" w="1940313">
                <a:moveTo>
                  <a:pt x="1940313" y="0"/>
                </a:moveTo>
                <a:lnTo>
                  <a:pt x="0" y="0"/>
                </a:lnTo>
                <a:lnTo>
                  <a:pt x="0" y="3396609"/>
                </a:lnTo>
                <a:lnTo>
                  <a:pt x="1940313" y="3396609"/>
                </a:lnTo>
                <a:lnTo>
                  <a:pt x="1940313" y="0"/>
                </a:lnTo>
                <a:close/>
              </a:path>
            </a:pathLst>
          </a:custGeom>
          <a:blipFill>
            <a:blip r:embed="rId6"/>
            <a:stretch>
              <a:fillRect l="0" t="0" r="0" b="0"/>
            </a:stretch>
          </a:blipFill>
        </p:spPr>
      </p:sp>
      <p:sp>
        <p:nvSpPr>
          <p:cNvPr name="Freeform 8" id="8"/>
          <p:cNvSpPr/>
          <p:nvPr/>
        </p:nvSpPr>
        <p:spPr>
          <a:xfrm flipH="false" flipV="false" rot="-10800000">
            <a:off x="-2215796" y="7759406"/>
            <a:ext cx="4431591" cy="4276485"/>
          </a:xfrm>
          <a:custGeom>
            <a:avLst/>
            <a:gdLst/>
            <a:ahLst/>
            <a:cxnLst/>
            <a:rect r="r" b="b" t="t" l="l"/>
            <a:pathLst>
              <a:path h="4276485" w="4431591">
                <a:moveTo>
                  <a:pt x="0" y="0"/>
                </a:moveTo>
                <a:lnTo>
                  <a:pt x="4431592" y="0"/>
                </a:lnTo>
                <a:lnTo>
                  <a:pt x="4431592" y="4276486"/>
                </a:lnTo>
                <a:lnTo>
                  <a:pt x="0" y="4276486"/>
                </a:lnTo>
                <a:lnTo>
                  <a:pt x="0" y="0"/>
                </a:lnTo>
                <a:close/>
              </a:path>
            </a:pathLst>
          </a:custGeom>
          <a:blipFill>
            <a:blip r:embed="rId4"/>
            <a:stretch>
              <a:fillRect l="0" t="0" r="0" b="0"/>
            </a:stretch>
          </a:blipFill>
        </p:spPr>
      </p:sp>
      <p:grpSp>
        <p:nvGrpSpPr>
          <p:cNvPr name="Group 9" id="9"/>
          <p:cNvGrpSpPr/>
          <p:nvPr/>
        </p:nvGrpSpPr>
        <p:grpSpPr>
          <a:xfrm rot="0">
            <a:off x="3119432" y="8696019"/>
            <a:ext cx="2485292" cy="666544"/>
            <a:chOff x="0" y="0"/>
            <a:chExt cx="7136175" cy="1913890"/>
          </a:xfrm>
        </p:grpSpPr>
        <p:sp>
          <p:nvSpPr>
            <p:cNvPr name="Freeform 10" id="10"/>
            <p:cNvSpPr/>
            <p:nvPr/>
          </p:nvSpPr>
          <p:spPr>
            <a:xfrm flipH="false" flipV="false" rot="0">
              <a:off x="0" y="0"/>
              <a:ext cx="7136174" cy="1913890"/>
            </a:xfrm>
            <a:custGeom>
              <a:avLst/>
              <a:gdLst/>
              <a:ahLst/>
              <a:cxnLst/>
              <a:rect r="r" b="b" t="t" l="l"/>
              <a:pathLst>
                <a:path h="1913890" w="7136174">
                  <a:moveTo>
                    <a:pt x="7011715" y="1913890"/>
                  </a:moveTo>
                  <a:lnTo>
                    <a:pt x="124460" y="1913890"/>
                  </a:lnTo>
                  <a:cubicBezTo>
                    <a:pt x="55880" y="1913890"/>
                    <a:pt x="0" y="1858010"/>
                    <a:pt x="0" y="1789430"/>
                  </a:cubicBezTo>
                  <a:lnTo>
                    <a:pt x="0" y="124460"/>
                  </a:lnTo>
                  <a:cubicBezTo>
                    <a:pt x="0" y="55880"/>
                    <a:pt x="55880" y="0"/>
                    <a:pt x="124460" y="0"/>
                  </a:cubicBezTo>
                  <a:lnTo>
                    <a:pt x="7011715" y="0"/>
                  </a:lnTo>
                  <a:cubicBezTo>
                    <a:pt x="7080295" y="0"/>
                    <a:pt x="7136174" y="55880"/>
                    <a:pt x="7136174" y="124460"/>
                  </a:cubicBezTo>
                  <a:lnTo>
                    <a:pt x="7136174" y="1789430"/>
                  </a:lnTo>
                  <a:cubicBezTo>
                    <a:pt x="7136174" y="1858010"/>
                    <a:pt x="7080295" y="1913890"/>
                    <a:pt x="7011715" y="1913890"/>
                  </a:cubicBezTo>
                  <a:close/>
                </a:path>
              </a:pathLst>
            </a:custGeom>
            <a:solidFill>
              <a:srgbClr val="F29461"/>
            </a:solidFill>
          </p:spPr>
        </p:sp>
      </p:grpSp>
      <p:sp>
        <p:nvSpPr>
          <p:cNvPr name="TextBox 11" id="11"/>
          <p:cNvSpPr txBox="true"/>
          <p:nvPr/>
        </p:nvSpPr>
        <p:spPr>
          <a:xfrm rot="0">
            <a:off x="0" y="433268"/>
            <a:ext cx="9258358" cy="2933951"/>
          </a:xfrm>
          <a:prstGeom prst="rect">
            <a:avLst/>
          </a:prstGeom>
        </p:spPr>
        <p:txBody>
          <a:bodyPr anchor="t" rtlCol="false" tIns="0" lIns="0" bIns="0" rIns="0">
            <a:spAutoFit/>
          </a:bodyPr>
          <a:lstStyle/>
          <a:p>
            <a:pPr algn="ctr">
              <a:lnSpc>
                <a:spcPts val="7861"/>
              </a:lnSpc>
            </a:pPr>
            <a:r>
              <a:rPr lang="en-US" sz="5615">
                <a:solidFill>
                  <a:srgbClr val="844B32"/>
                </a:solidFill>
                <a:latin typeface="Abril Fatface"/>
              </a:rPr>
              <a:t>Welcome To Our </a:t>
            </a:r>
          </a:p>
          <a:p>
            <a:pPr algn="ctr">
              <a:lnSpc>
                <a:spcPts val="7861"/>
              </a:lnSpc>
            </a:pPr>
            <a:r>
              <a:rPr lang="en-US" sz="5615">
                <a:solidFill>
                  <a:srgbClr val="844B32"/>
                </a:solidFill>
                <a:latin typeface="Abril Fatface"/>
              </a:rPr>
              <a:t>SPA Resort</a:t>
            </a:r>
          </a:p>
          <a:p>
            <a:pPr algn="ctr">
              <a:lnSpc>
                <a:spcPts val="7861"/>
              </a:lnSpc>
              <a:spcBef>
                <a:spcPct val="0"/>
              </a:spcBef>
            </a:pPr>
            <a:r>
              <a:rPr lang="en-US" sz="5615">
                <a:solidFill>
                  <a:srgbClr val="844B32"/>
                </a:solidFill>
                <a:latin typeface="Arimo"/>
              </a:rPr>
              <a:t>OUTLINE</a:t>
            </a:r>
          </a:p>
        </p:txBody>
      </p:sp>
      <p:sp>
        <p:nvSpPr>
          <p:cNvPr name="TextBox 12" id="12"/>
          <p:cNvSpPr txBox="true"/>
          <p:nvPr/>
        </p:nvSpPr>
        <p:spPr>
          <a:xfrm rot="0">
            <a:off x="1109004" y="3540479"/>
            <a:ext cx="7710349" cy="5717821"/>
          </a:xfrm>
          <a:prstGeom prst="rect">
            <a:avLst/>
          </a:prstGeom>
        </p:spPr>
        <p:txBody>
          <a:bodyPr anchor="t" rtlCol="false" tIns="0" lIns="0" bIns="0" rIns="0">
            <a:spAutoFit/>
          </a:bodyPr>
          <a:lstStyle/>
          <a:p>
            <a:pPr algn="just">
              <a:lnSpc>
                <a:spcPts val="5094"/>
              </a:lnSpc>
            </a:pPr>
            <a:r>
              <a:rPr lang="en-US" sz="3638">
                <a:solidFill>
                  <a:srgbClr val="844B32"/>
                </a:solidFill>
                <a:latin typeface="Open Sans Bold"/>
              </a:rPr>
              <a:t>1.Purpose of the Project</a:t>
            </a:r>
          </a:p>
          <a:p>
            <a:pPr algn="just">
              <a:lnSpc>
                <a:spcPts val="5094"/>
              </a:lnSpc>
            </a:pPr>
          </a:p>
          <a:p>
            <a:pPr algn="just">
              <a:lnSpc>
                <a:spcPts val="5094"/>
              </a:lnSpc>
            </a:pPr>
            <a:r>
              <a:rPr lang="en-US" sz="3638">
                <a:solidFill>
                  <a:srgbClr val="844B32"/>
                </a:solidFill>
                <a:latin typeface="Open Sans Bold"/>
              </a:rPr>
              <a:t>2. Analysis of Other Websites</a:t>
            </a:r>
          </a:p>
          <a:p>
            <a:pPr algn="just">
              <a:lnSpc>
                <a:spcPts val="5094"/>
              </a:lnSpc>
            </a:pPr>
          </a:p>
          <a:p>
            <a:pPr algn="just">
              <a:lnSpc>
                <a:spcPts val="5094"/>
              </a:lnSpc>
            </a:pPr>
            <a:r>
              <a:rPr lang="en-US" sz="3638">
                <a:solidFill>
                  <a:srgbClr val="844B32"/>
                </a:solidFill>
                <a:latin typeface="Open Sans Bold"/>
              </a:rPr>
              <a:t>3. Main Features of the Website</a:t>
            </a:r>
          </a:p>
          <a:p>
            <a:pPr algn="just">
              <a:lnSpc>
                <a:spcPts val="5094"/>
              </a:lnSpc>
            </a:pPr>
          </a:p>
          <a:p>
            <a:pPr algn="just">
              <a:lnSpc>
                <a:spcPts val="5094"/>
              </a:lnSpc>
            </a:pPr>
            <a:r>
              <a:rPr lang="en-US" sz="3638">
                <a:solidFill>
                  <a:srgbClr val="844B32"/>
                </a:solidFill>
                <a:latin typeface="Open Sans Bold"/>
              </a:rPr>
              <a:t>4. Conclusion</a:t>
            </a:r>
          </a:p>
          <a:p>
            <a:pPr>
              <a:lnSpc>
                <a:spcPts val="5094"/>
              </a:lnSpc>
            </a:pPr>
          </a:p>
          <a:p>
            <a:pPr>
              <a:lnSpc>
                <a:spcPts val="5094"/>
              </a:lnSpc>
              <a:spcBef>
                <a:spcPct val="0"/>
              </a:spcBef>
            </a:pPr>
          </a:p>
        </p:txBody>
      </p:sp>
      <p:sp>
        <p:nvSpPr>
          <p:cNvPr name="TextBox 13" id="13"/>
          <p:cNvSpPr txBox="true"/>
          <p:nvPr/>
        </p:nvSpPr>
        <p:spPr>
          <a:xfrm rot="0">
            <a:off x="3119432" y="8884324"/>
            <a:ext cx="2485292" cy="270886"/>
          </a:xfrm>
          <a:prstGeom prst="rect">
            <a:avLst/>
          </a:prstGeom>
        </p:spPr>
        <p:txBody>
          <a:bodyPr anchor="t" rtlCol="false" tIns="0" lIns="0" bIns="0" rIns="0">
            <a:spAutoFit/>
          </a:bodyPr>
          <a:lstStyle/>
          <a:p>
            <a:pPr algn="ctr">
              <a:lnSpc>
                <a:spcPts val="2394"/>
              </a:lnSpc>
              <a:spcBef>
                <a:spcPct val="0"/>
              </a:spcBef>
            </a:pPr>
            <a:r>
              <a:rPr lang="en-US" sz="1710">
                <a:solidFill>
                  <a:srgbClr val="FFFFFF"/>
                </a:solidFill>
                <a:latin typeface="Open Sans Bold"/>
              </a:rPr>
              <a:t>LEARN MORE</a:t>
            </a:r>
          </a:p>
        </p:txBody>
      </p:sp>
      <p:grpSp>
        <p:nvGrpSpPr>
          <p:cNvPr name="Group 14" id="14"/>
          <p:cNvGrpSpPr>
            <a:grpSpLocks noChangeAspect="true"/>
          </p:cNvGrpSpPr>
          <p:nvPr/>
        </p:nvGrpSpPr>
        <p:grpSpPr>
          <a:xfrm rot="0">
            <a:off x="9558868" y="4723754"/>
            <a:ext cx="8955149" cy="7585538"/>
            <a:chOff x="0" y="0"/>
            <a:chExt cx="2374900" cy="2011680"/>
          </a:xfrm>
        </p:grpSpPr>
        <p:sp>
          <p:nvSpPr>
            <p:cNvPr name="Freeform 15" id="15"/>
            <p:cNvSpPr/>
            <p:nvPr/>
          </p:nvSpPr>
          <p:spPr>
            <a:xfrm flipH="false" flipV="false" rot="0">
              <a:off x="-2540" y="-2540"/>
              <a:ext cx="2377441" cy="2009140"/>
            </a:xfrm>
            <a:custGeom>
              <a:avLst/>
              <a:gdLst/>
              <a:ahLst/>
              <a:cxnLst/>
              <a:rect r="r" b="b" t="t" l="l"/>
              <a:pathLst>
                <a:path h="2009140" w="2377441">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09" y="132080"/>
                    <a:pt x="1635759" y="125730"/>
                  </a:cubicBezTo>
                  <a:cubicBezTo>
                    <a:pt x="1631949" y="121920"/>
                    <a:pt x="1629409" y="123190"/>
                    <a:pt x="1625599" y="125730"/>
                  </a:cubicBezTo>
                  <a:lnTo>
                    <a:pt x="1617979" y="133350"/>
                  </a:lnTo>
                  <a:cubicBezTo>
                    <a:pt x="1616709" y="134620"/>
                    <a:pt x="1614169" y="134620"/>
                    <a:pt x="1612899" y="134620"/>
                  </a:cubicBezTo>
                  <a:lnTo>
                    <a:pt x="1605279" y="134620"/>
                  </a:lnTo>
                  <a:cubicBezTo>
                    <a:pt x="1600199" y="134620"/>
                    <a:pt x="1595119" y="133350"/>
                    <a:pt x="1590040" y="132080"/>
                  </a:cubicBezTo>
                  <a:cubicBezTo>
                    <a:pt x="1583690" y="130810"/>
                    <a:pt x="1578609" y="127000"/>
                    <a:pt x="1572259" y="125730"/>
                  </a:cubicBezTo>
                  <a:cubicBezTo>
                    <a:pt x="1562099" y="124460"/>
                    <a:pt x="1559559" y="115570"/>
                    <a:pt x="1555749" y="109220"/>
                  </a:cubicBezTo>
                  <a:cubicBezTo>
                    <a:pt x="1553209" y="105410"/>
                    <a:pt x="1548129" y="100330"/>
                    <a:pt x="1543049" y="101600"/>
                  </a:cubicBezTo>
                  <a:cubicBezTo>
                    <a:pt x="1537969" y="104140"/>
                    <a:pt x="1532889" y="101600"/>
                    <a:pt x="1529079" y="100330"/>
                  </a:cubicBezTo>
                  <a:cubicBezTo>
                    <a:pt x="1527809" y="100330"/>
                    <a:pt x="1525269" y="99060"/>
                    <a:pt x="1523999" y="99060"/>
                  </a:cubicBezTo>
                  <a:cubicBezTo>
                    <a:pt x="1515109" y="96520"/>
                    <a:pt x="1508759" y="101600"/>
                    <a:pt x="1502409" y="107950"/>
                  </a:cubicBezTo>
                  <a:lnTo>
                    <a:pt x="1497329" y="113030"/>
                  </a:lnTo>
                  <a:cubicBezTo>
                    <a:pt x="1496059" y="114300"/>
                    <a:pt x="1496059" y="116840"/>
                    <a:pt x="1494790" y="118110"/>
                  </a:cubicBezTo>
                  <a:cubicBezTo>
                    <a:pt x="1487170" y="124460"/>
                    <a:pt x="1479550" y="121920"/>
                    <a:pt x="1470659" y="118110"/>
                  </a:cubicBezTo>
                  <a:cubicBezTo>
                    <a:pt x="1463040" y="114300"/>
                    <a:pt x="1454149" y="118110"/>
                    <a:pt x="1451609"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79"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59" y="116840"/>
                    <a:pt x="1202690" y="118110"/>
                  </a:cubicBezTo>
                  <a:cubicBezTo>
                    <a:pt x="1197609" y="119380"/>
                    <a:pt x="1197609"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09"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7"/>
              <a:stretch>
                <a:fillRect l="-4041" t="0" r="-117703" b="-4283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555" r="0" b="-35555"/>
            </a:stretch>
          </a:blipFill>
        </p:spPr>
      </p:sp>
      <p:grpSp>
        <p:nvGrpSpPr>
          <p:cNvPr name="Group 3" id="3"/>
          <p:cNvGrpSpPr>
            <a:grpSpLocks noChangeAspect="true"/>
          </p:cNvGrpSpPr>
          <p:nvPr/>
        </p:nvGrpSpPr>
        <p:grpSpPr>
          <a:xfrm rot="0">
            <a:off x="-146520" y="5547746"/>
            <a:ext cx="18434520" cy="4739254"/>
            <a:chOff x="0" y="0"/>
            <a:chExt cx="12725400" cy="3271520"/>
          </a:xfrm>
        </p:grpSpPr>
        <p:sp>
          <p:nvSpPr>
            <p:cNvPr name="Freeform 4" id="4"/>
            <p:cNvSpPr/>
            <p:nvPr/>
          </p:nvSpPr>
          <p:spPr>
            <a:xfrm flipH="false" flipV="false" rot="0">
              <a:off x="0" y="0"/>
              <a:ext cx="12725400" cy="3271520"/>
            </a:xfrm>
            <a:custGeom>
              <a:avLst/>
              <a:gdLst/>
              <a:ahLst/>
              <a:cxnLst/>
              <a:rect r="r" b="b" t="t" l="l"/>
              <a:pathLst>
                <a:path h="3271520" w="12725400">
                  <a:moveTo>
                    <a:pt x="193040" y="1920240"/>
                  </a:moveTo>
                  <a:lnTo>
                    <a:pt x="347980" y="1979930"/>
                  </a:lnTo>
                  <a:lnTo>
                    <a:pt x="1098550" y="2101850"/>
                  </a:lnTo>
                  <a:lnTo>
                    <a:pt x="1700530" y="2016760"/>
                  </a:lnTo>
                  <a:lnTo>
                    <a:pt x="2035810" y="1845310"/>
                  </a:lnTo>
                  <a:lnTo>
                    <a:pt x="2401570" y="1742440"/>
                  </a:lnTo>
                  <a:lnTo>
                    <a:pt x="2952750" y="1685290"/>
                  </a:lnTo>
                  <a:lnTo>
                    <a:pt x="3302000" y="1700530"/>
                  </a:lnTo>
                  <a:lnTo>
                    <a:pt x="3637280" y="1537970"/>
                  </a:lnTo>
                  <a:lnTo>
                    <a:pt x="3943350" y="1433830"/>
                  </a:lnTo>
                  <a:lnTo>
                    <a:pt x="4249420" y="1404620"/>
                  </a:lnTo>
                  <a:lnTo>
                    <a:pt x="4554220" y="1418590"/>
                  </a:lnTo>
                  <a:lnTo>
                    <a:pt x="4855210" y="1308100"/>
                  </a:lnTo>
                  <a:lnTo>
                    <a:pt x="5002530" y="1266190"/>
                  </a:lnTo>
                  <a:lnTo>
                    <a:pt x="5844540" y="1146810"/>
                  </a:lnTo>
                  <a:lnTo>
                    <a:pt x="5985510" y="1148080"/>
                  </a:lnTo>
                  <a:lnTo>
                    <a:pt x="6261100" y="948690"/>
                  </a:lnTo>
                  <a:lnTo>
                    <a:pt x="6541770" y="889000"/>
                  </a:lnTo>
                  <a:lnTo>
                    <a:pt x="6659880" y="920750"/>
                  </a:lnTo>
                  <a:lnTo>
                    <a:pt x="6860539" y="910590"/>
                  </a:lnTo>
                  <a:lnTo>
                    <a:pt x="6990080" y="904240"/>
                  </a:lnTo>
                  <a:lnTo>
                    <a:pt x="7176770" y="828040"/>
                  </a:lnTo>
                  <a:lnTo>
                    <a:pt x="7366000" y="791210"/>
                  </a:lnTo>
                  <a:lnTo>
                    <a:pt x="7552690" y="695960"/>
                  </a:lnTo>
                  <a:lnTo>
                    <a:pt x="7753350" y="680720"/>
                  </a:lnTo>
                  <a:lnTo>
                    <a:pt x="7879080" y="740410"/>
                  </a:lnTo>
                  <a:lnTo>
                    <a:pt x="8144511" y="662940"/>
                  </a:lnTo>
                  <a:lnTo>
                    <a:pt x="8351520" y="673100"/>
                  </a:lnTo>
                  <a:lnTo>
                    <a:pt x="8483601" y="633730"/>
                  </a:lnTo>
                  <a:lnTo>
                    <a:pt x="8958581" y="586740"/>
                  </a:lnTo>
                  <a:lnTo>
                    <a:pt x="9117331" y="586740"/>
                  </a:lnTo>
                  <a:lnTo>
                    <a:pt x="9697721" y="415290"/>
                  </a:lnTo>
                  <a:lnTo>
                    <a:pt x="9923781" y="430530"/>
                  </a:lnTo>
                  <a:lnTo>
                    <a:pt x="10068561" y="326390"/>
                  </a:lnTo>
                  <a:lnTo>
                    <a:pt x="10316211" y="346710"/>
                  </a:lnTo>
                  <a:lnTo>
                    <a:pt x="10642602" y="311150"/>
                  </a:lnTo>
                  <a:lnTo>
                    <a:pt x="10765792" y="316230"/>
                  </a:lnTo>
                  <a:lnTo>
                    <a:pt x="11469372" y="154940"/>
                  </a:lnTo>
                  <a:lnTo>
                    <a:pt x="11626852" y="167640"/>
                  </a:lnTo>
                  <a:lnTo>
                    <a:pt x="11808462" y="140970"/>
                  </a:lnTo>
                  <a:lnTo>
                    <a:pt x="12200892" y="171450"/>
                  </a:lnTo>
                  <a:lnTo>
                    <a:pt x="12499340" y="38100"/>
                  </a:lnTo>
                  <a:lnTo>
                    <a:pt x="12725400" y="0"/>
                  </a:lnTo>
                  <a:lnTo>
                    <a:pt x="12725400" y="3271520"/>
                  </a:lnTo>
                  <a:lnTo>
                    <a:pt x="0" y="3271520"/>
                  </a:lnTo>
                  <a:lnTo>
                    <a:pt x="26670" y="2001520"/>
                  </a:lnTo>
                  <a:lnTo>
                    <a:pt x="193040" y="1920240"/>
                  </a:lnTo>
                  <a:close/>
                </a:path>
              </a:pathLst>
            </a:custGeom>
            <a:blipFill>
              <a:blip r:embed="rId3"/>
              <a:stretch>
                <a:fillRect l="0" t="-66131" r="0" b="-92780"/>
              </a:stretch>
            </a:blipFill>
          </p:spPr>
        </p:sp>
      </p:grpSp>
      <p:sp>
        <p:nvSpPr>
          <p:cNvPr name="TextBox 5" id="5"/>
          <p:cNvSpPr txBox="true"/>
          <p:nvPr/>
        </p:nvSpPr>
        <p:spPr>
          <a:xfrm rot="0">
            <a:off x="484843" y="571773"/>
            <a:ext cx="9753960" cy="2273300"/>
          </a:xfrm>
          <a:prstGeom prst="rect">
            <a:avLst/>
          </a:prstGeom>
        </p:spPr>
        <p:txBody>
          <a:bodyPr anchor="t" rtlCol="false" tIns="0" lIns="0" bIns="0" rIns="0">
            <a:spAutoFit/>
          </a:bodyPr>
          <a:lstStyle/>
          <a:p>
            <a:pPr>
              <a:lnSpc>
                <a:spcPts val="9100"/>
              </a:lnSpc>
            </a:pPr>
            <a:r>
              <a:rPr lang="en-US" sz="6500">
                <a:solidFill>
                  <a:srgbClr val="844B32"/>
                </a:solidFill>
                <a:latin typeface="Abril Fatface"/>
              </a:rPr>
              <a:t>1. Purpose of the Project</a:t>
            </a:r>
          </a:p>
          <a:p>
            <a:pPr>
              <a:lnSpc>
                <a:spcPts val="9100"/>
              </a:lnSpc>
              <a:spcBef>
                <a:spcPct val="0"/>
              </a:spcBef>
            </a:pPr>
          </a:p>
        </p:txBody>
      </p:sp>
      <p:sp>
        <p:nvSpPr>
          <p:cNvPr name="TextBox 6" id="6"/>
          <p:cNvSpPr txBox="true"/>
          <p:nvPr/>
        </p:nvSpPr>
        <p:spPr>
          <a:xfrm rot="0">
            <a:off x="1028700" y="1992192"/>
            <a:ext cx="15022912" cy="587376"/>
          </a:xfrm>
          <a:prstGeom prst="rect">
            <a:avLst/>
          </a:prstGeom>
        </p:spPr>
        <p:txBody>
          <a:bodyPr anchor="t" rtlCol="false" tIns="0" lIns="0" bIns="0" rIns="0">
            <a:spAutoFit/>
          </a:bodyPr>
          <a:lstStyle/>
          <a:p>
            <a:pPr>
              <a:lnSpc>
                <a:spcPts val="4899"/>
              </a:lnSpc>
              <a:spcBef>
                <a:spcPct val="0"/>
              </a:spcBef>
            </a:pPr>
            <a:r>
              <a:rPr lang="en-US" sz="3499">
                <a:solidFill>
                  <a:srgbClr val="844B32"/>
                </a:solidFill>
                <a:latin typeface="Open Sans"/>
              </a:rPr>
              <a:t>The primary goal of the Cosmetology and Spa Center website is </a:t>
            </a:r>
          </a:p>
        </p:txBody>
      </p:sp>
      <p:grpSp>
        <p:nvGrpSpPr>
          <p:cNvPr name="Group 7" id="7"/>
          <p:cNvGrpSpPr/>
          <p:nvPr/>
        </p:nvGrpSpPr>
        <p:grpSpPr>
          <a:xfrm rot="0">
            <a:off x="1028700" y="3154345"/>
            <a:ext cx="203098" cy="203098"/>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461"/>
            </a:solidFill>
          </p:spPr>
        </p:sp>
      </p:grpSp>
      <p:sp>
        <p:nvSpPr>
          <p:cNvPr name="TextBox 9" id="9"/>
          <p:cNvSpPr txBox="true"/>
          <p:nvPr/>
        </p:nvSpPr>
        <p:spPr>
          <a:xfrm rot="0">
            <a:off x="1614920" y="3014274"/>
            <a:ext cx="10058574" cy="464174"/>
          </a:xfrm>
          <a:prstGeom prst="rect">
            <a:avLst/>
          </a:prstGeom>
        </p:spPr>
        <p:txBody>
          <a:bodyPr anchor="t" rtlCol="false" tIns="0" lIns="0" bIns="0" rIns="0">
            <a:spAutoFit/>
          </a:bodyPr>
          <a:lstStyle/>
          <a:p>
            <a:pPr>
              <a:lnSpc>
                <a:spcPts val="3815"/>
              </a:lnSpc>
              <a:spcBef>
                <a:spcPct val="0"/>
              </a:spcBef>
            </a:pPr>
            <a:r>
              <a:rPr lang="en-US" sz="2725">
                <a:solidFill>
                  <a:srgbClr val="844B32"/>
                </a:solidFill>
                <a:latin typeface="Open Sans"/>
              </a:rPr>
              <a:t>to enhance the online presence of the center</a:t>
            </a:r>
          </a:p>
        </p:txBody>
      </p:sp>
      <p:grpSp>
        <p:nvGrpSpPr>
          <p:cNvPr name="Group 10" id="10"/>
          <p:cNvGrpSpPr/>
          <p:nvPr/>
        </p:nvGrpSpPr>
        <p:grpSpPr>
          <a:xfrm rot="0">
            <a:off x="1028700" y="3828084"/>
            <a:ext cx="203098" cy="203098"/>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461"/>
            </a:solidFill>
          </p:spPr>
        </p:sp>
      </p:grpSp>
      <p:sp>
        <p:nvSpPr>
          <p:cNvPr name="TextBox 12" id="12"/>
          <p:cNvSpPr txBox="true"/>
          <p:nvPr/>
        </p:nvSpPr>
        <p:spPr>
          <a:xfrm rot="0">
            <a:off x="1614920" y="3688013"/>
            <a:ext cx="14937706" cy="464174"/>
          </a:xfrm>
          <a:prstGeom prst="rect">
            <a:avLst/>
          </a:prstGeom>
        </p:spPr>
        <p:txBody>
          <a:bodyPr anchor="t" rtlCol="false" tIns="0" lIns="0" bIns="0" rIns="0">
            <a:spAutoFit/>
          </a:bodyPr>
          <a:lstStyle/>
          <a:p>
            <a:pPr>
              <a:lnSpc>
                <a:spcPts val="3815"/>
              </a:lnSpc>
              <a:spcBef>
                <a:spcPct val="0"/>
              </a:spcBef>
            </a:pPr>
            <a:r>
              <a:rPr lang="en-US" sz="2725">
                <a:solidFill>
                  <a:srgbClr val="844B32"/>
                </a:solidFill>
                <a:latin typeface="Open Sans"/>
              </a:rPr>
              <a:t>providing a seamless and informative platform for both existing and potential clients</a:t>
            </a:r>
          </a:p>
        </p:txBody>
      </p:sp>
      <p:sp>
        <p:nvSpPr>
          <p:cNvPr name="TextBox 13" id="13"/>
          <p:cNvSpPr txBox="true"/>
          <p:nvPr/>
        </p:nvSpPr>
        <p:spPr>
          <a:xfrm rot="0">
            <a:off x="707867" y="4666538"/>
            <a:ext cx="16969831" cy="1047104"/>
          </a:xfrm>
          <a:prstGeom prst="rect">
            <a:avLst/>
          </a:prstGeom>
        </p:spPr>
        <p:txBody>
          <a:bodyPr anchor="t" rtlCol="false" tIns="0" lIns="0" bIns="0" rIns="0">
            <a:spAutoFit/>
          </a:bodyPr>
          <a:lstStyle/>
          <a:p>
            <a:pPr algn="just">
              <a:lnSpc>
                <a:spcPts val="4235"/>
              </a:lnSpc>
              <a:spcBef>
                <a:spcPct val="0"/>
              </a:spcBef>
            </a:pPr>
            <a:r>
              <a:rPr lang="en-US" sz="3025">
                <a:solidFill>
                  <a:srgbClr val="844B32"/>
                </a:solidFill>
                <a:latin typeface="Abril Fatface"/>
              </a:rPr>
              <a:t>The website aims to reflect the essence of the center's commitment to offering high-quality cosmetic and spa services that cater to the well-being of the body, mind, and soul.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555" r="0" b="-35555"/>
            </a:stretch>
          </a:blipFill>
        </p:spPr>
      </p:sp>
      <p:grpSp>
        <p:nvGrpSpPr>
          <p:cNvPr name="Group 3" id="3"/>
          <p:cNvGrpSpPr>
            <a:grpSpLocks noChangeAspect="true"/>
          </p:cNvGrpSpPr>
          <p:nvPr/>
        </p:nvGrpSpPr>
        <p:grpSpPr>
          <a:xfrm rot="0">
            <a:off x="2295766" y="1538129"/>
            <a:ext cx="4269518" cy="7210742"/>
            <a:chOff x="0" y="0"/>
            <a:chExt cx="13716000" cy="23164800"/>
          </a:xfrm>
        </p:grpSpPr>
        <p:sp>
          <p:nvSpPr>
            <p:cNvPr name="Freeform 4" id="4"/>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3"/>
              <a:stretch>
                <a:fillRect l="0" t="-178" r="0" b="-178"/>
              </a:stretch>
            </a:blipFill>
          </p:spPr>
        </p:sp>
        <p:sp>
          <p:nvSpPr>
            <p:cNvPr name="Freeform 5" id="5"/>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4"/>
              <a:stretch>
                <a:fillRect l="-63943" t="0" r="-63943" b="0"/>
              </a:stretch>
            </a:blipFill>
          </p:spPr>
        </p:sp>
      </p:grpSp>
      <p:grpSp>
        <p:nvGrpSpPr>
          <p:cNvPr name="Group 6" id="6"/>
          <p:cNvGrpSpPr>
            <a:grpSpLocks noChangeAspect="true"/>
          </p:cNvGrpSpPr>
          <p:nvPr/>
        </p:nvGrpSpPr>
        <p:grpSpPr>
          <a:xfrm rot="0">
            <a:off x="5460360" y="4653705"/>
            <a:ext cx="2758835" cy="4659365"/>
            <a:chOff x="0" y="0"/>
            <a:chExt cx="13716000" cy="23164800"/>
          </a:xfrm>
        </p:grpSpPr>
        <p:sp>
          <p:nvSpPr>
            <p:cNvPr name="Freeform 7" id="7"/>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3"/>
              <a:stretch>
                <a:fillRect l="0" t="-178" r="0" b="-178"/>
              </a:stretch>
            </a:blipFill>
          </p:spPr>
        </p:sp>
        <p:sp>
          <p:nvSpPr>
            <p:cNvPr name="Freeform 8" id="8"/>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5"/>
              <a:stretch>
                <a:fillRect l="-26036" t="0" r="-26036" b="0"/>
              </a:stretch>
            </a:blipFill>
          </p:spPr>
        </p:sp>
      </p:grpSp>
      <p:grpSp>
        <p:nvGrpSpPr>
          <p:cNvPr name="Group 9" id="9"/>
          <p:cNvGrpSpPr>
            <a:grpSpLocks noChangeAspect="true"/>
          </p:cNvGrpSpPr>
          <p:nvPr/>
        </p:nvGrpSpPr>
        <p:grpSpPr>
          <a:xfrm rot="0">
            <a:off x="560895" y="1028700"/>
            <a:ext cx="2758835" cy="4659365"/>
            <a:chOff x="0" y="0"/>
            <a:chExt cx="13716000" cy="23164800"/>
          </a:xfrm>
        </p:grpSpPr>
        <p:sp>
          <p:nvSpPr>
            <p:cNvPr name="Freeform 10" id="10"/>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3"/>
              <a:stretch>
                <a:fillRect l="0" t="-178" r="0" b="-178"/>
              </a:stretch>
            </a:blipFill>
          </p:spPr>
        </p:sp>
        <p:sp>
          <p:nvSpPr>
            <p:cNvPr name="Freeform 11" id="11"/>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6"/>
              <a:stretch>
                <a:fillRect l="-293" t="0" r="-293" b="0"/>
              </a:stretch>
            </a:blipFill>
          </p:spPr>
        </p:sp>
      </p:grpSp>
      <p:sp>
        <p:nvSpPr>
          <p:cNvPr name="Freeform 12" id="12"/>
          <p:cNvSpPr/>
          <p:nvPr/>
        </p:nvSpPr>
        <p:spPr>
          <a:xfrm flipH="true" flipV="false" rot="0">
            <a:off x="-1591018" y="-1499630"/>
            <a:ext cx="4564834" cy="4405065"/>
          </a:xfrm>
          <a:custGeom>
            <a:avLst/>
            <a:gdLst/>
            <a:ahLst/>
            <a:cxnLst/>
            <a:rect r="r" b="b" t="t" l="l"/>
            <a:pathLst>
              <a:path h="4405065" w="4564834">
                <a:moveTo>
                  <a:pt x="4564834" y="0"/>
                </a:moveTo>
                <a:lnTo>
                  <a:pt x="0" y="0"/>
                </a:lnTo>
                <a:lnTo>
                  <a:pt x="0" y="4405065"/>
                </a:lnTo>
                <a:lnTo>
                  <a:pt x="4564834" y="4405065"/>
                </a:lnTo>
                <a:lnTo>
                  <a:pt x="4564834" y="0"/>
                </a:lnTo>
                <a:close/>
              </a:path>
            </a:pathLst>
          </a:custGeom>
          <a:blipFill>
            <a:blip r:embed="rId7"/>
            <a:stretch>
              <a:fillRect l="0" t="0" r="0" b="0"/>
            </a:stretch>
          </a:blipFill>
        </p:spPr>
      </p:sp>
      <p:sp>
        <p:nvSpPr>
          <p:cNvPr name="Freeform 13" id="13"/>
          <p:cNvSpPr/>
          <p:nvPr/>
        </p:nvSpPr>
        <p:spPr>
          <a:xfrm flipH="false" flipV="false" rot="0">
            <a:off x="230642" y="7759406"/>
            <a:ext cx="3419342" cy="3107327"/>
          </a:xfrm>
          <a:custGeom>
            <a:avLst/>
            <a:gdLst/>
            <a:ahLst/>
            <a:cxnLst/>
            <a:rect r="r" b="b" t="t" l="l"/>
            <a:pathLst>
              <a:path h="3107327" w="3419342">
                <a:moveTo>
                  <a:pt x="0" y="0"/>
                </a:moveTo>
                <a:lnTo>
                  <a:pt x="3419342" y="0"/>
                </a:lnTo>
                <a:lnTo>
                  <a:pt x="3419342" y="3107328"/>
                </a:lnTo>
                <a:lnTo>
                  <a:pt x="0" y="3107328"/>
                </a:lnTo>
                <a:lnTo>
                  <a:pt x="0" y="0"/>
                </a:lnTo>
                <a:close/>
              </a:path>
            </a:pathLst>
          </a:custGeom>
          <a:blipFill>
            <a:blip r:embed="rId8"/>
            <a:stretch>
              <a:fillRect l="0" t="0" r="0" b="0"/>
            </a:stretch>
          </a:blipFill>
        </p:spPr>
      </p:sp>
      <p:sp>
        <p:nvSpPr>
          <p:cNvPr name="Freeform 14" id="14"/>
          <p:cNvSpPr/>
          <p:nvPr/>
        </p:nvSpPr>
        <p:spPr>
          <a:xfrm flipH="false" flipV="false" rot="0">
            <a:off x="0" y="6928618"/>
            <a:ext cx="1940313" cy="3396609"/>
          </a:xfrm>
          <a:custGeom>
            <a:avLst/>
            <a:gdLst/>
            <a:ahLst/>
            <a:cxnLst/>
            <a:rect r="r" b="b" t="t" l="l"/>
            <a:pathLst>
              <a:path h="3396609" w="1940313">
                <a:moveTo>
                  <a:pt x="0" y="0"/>
                </a:moveTo>
                <a:lnTo>
                  <a:pt x="1940313" y="0"/>
                </a:lnTo>
                <a:lnTo>
                  <a:pt x="1940313" y="3396608"/>
                </a:lnTo>
                <a:lnTo>
                  <a:pt x="0" y="3396608"/>
                </a:lnTo>
                <a:lnTo>
                  <a:pt x="0" y="0"/>
                </a:lnTo>
                <a:close/>
              </a:path>
            </a:pathLst>
          </a:custGeom>
          <a:blipFill>
            <a:blip r:embed="rId9"/>
            <a:stretch>
              <a:fillRect l="0" t="0" r="0" b="0"/>
            </a:stretch>
          </a:blipFill>
        </p:spPr>
      </p:sp>
      <p:sp>
        <p:nvSpPr>
          <p:cNvPr name="Freeform 15" id="15"/>
          <p:cNvSpPr/>
          <p:nvPr/>
        </p:nvSpPr>
        <p:spPr>
          <a:xfrm flipH="true" flipV="false" rot="-10800000">
            <a:off x="16281369" y="7759406"/>
            <a:ext cx="4431591" cy="4276485"/>
          </a:xfrm>
          <a:custGeom>
            <a:avLst/>
            <a:gdLst/>
            <a:ahLst/>
            <a:cxnLst/>
            <a:rect r="r" b="b" t="t" l="l"/>
            <a:pathLst>
              <a:path h="4276485" w="4431591">
                <a:moveTo>
                  <a:pt x="4431591" y="0"/>
                </a:moveTo>
                <a:lnTo>
                  <a:pt x="0" y="0"/>
                </a:lnTo>
                <a:lnTo>
                  <a:pt x="0" y="4276486"/>
                </a:lnTo>
                <a:lnTo>
                  <a:pt x="4431591" y="4276486"/>
                </a:lnTo>
                <a:lnTo>
                  <a:pt x="4431591" y="0"/>
                </a:lnTo>
                <a:close/>
              </a:path>
            </a:pathLst>
          </a:custGeom>
          <a:blipFill>
            <a:blip r:embed="rId7"/>
            <a:stretch>
              <a:fillRect l="0" t="0" r="0" b="0"/>
            </a:stretch>
          </a:blipFill>
        </p:spPr>
      </p:sp>
      <p:grpSp>
        <p:nvGrpSpPr>
          <p:cNvPr name="Group 16" id="16"/>
          <p:cNvGrpSpPr>
            <a:grpSpLocks noChangeAspect="true"/>
          </p:cNvGrpSpPr>
          <p:nvPr/>
        </p:nvGrpSpPr>
        <p:grpSpPr>
          <a:xfrm rot="0">
            <a:off x="499059" y="1028700"/>
            <a:ext cx="2820671" cy="4763800"/>
            <a:chOff x="0" y="0"/>
            <a:chExt cx="13716000" cy="23164800"/>
          </a:xfrm>
        </p:grpSpPr>
        <p:sp>
          <p:nvSpPr>
            <p:cNvPr name="Freeform 17" id="17"/>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3"/>
              <a:stretch>
                <a:fillRect l="0" t="-178" r="0" b="-178"/>
              </a:stretch>
            </a:blipFill>
          </p:spPr>
        </p:sp>
        <p:sp>
          <p:nvSpPr>
            <p:cNvPr name="Freeform 18" id="18"/>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10"/>
              <a:stretch>
                <a:fillRect l="-65977" t="0" r="-65966" b="-1589"/>
              </a:stretch>
            </a:blipFill>
          </p:spPr>
        </p:sp>
      </p:grpSp>
      <p:sp>
        <p:nvSpPr>
          <p:cNvPr name="TextBox 19" id="19"/>
          <p:cNvSpPr txBox="true"/>
          <p:nvPr/>
        </p:nvSpPr>
        <p:spPr>
          <a:xfrm rot="0">
            <a:off x="6235275" y="569552"/>
            <a:ext cx="11317452" cy="2273300"/>
          </a:xfrm>
          <a:prstGeom prst="rect">
            <a:avLst/>
          </a:prstGeom>
        </p:spPr>
        <p:txBody>
          <a:bodyPr anchor="t" rtlCol="false" tIns="0" lIns="0" bIns="0" rIns="0">
            <a:spAutoFit/>
          </a:bodyPr>
          <a:lstStyle/>
          <a:p>
            <a:pPr>
              <a:lnSpc>
                <a:spcPts val="9100"/>
              </a:lnSpc>
            </a:pPr>
            <a:r>
              <a:rPr lang="en-US" sz="6500">
                <a:solidFill>
                  <a:srgbClr val="844B32"/>
                </a:solidFill>
                <a:latin typeface="Abril Fatface"/>
              </a:rPr>
              <a:t>2. Analysis of Other Websites</a:t>
            </a:r>
          </a:p>
          <a:p>
            <a:pPr>
              <a:lnSpc>
                <a:spcPts val="9100"/>
              </a:lnSpc>
              <a:spcBef>
                <a:spcPct val="0"/>
              </a:spcBef>
            </a:pPr>
          </a:p>
        </p:txBody>
      </p:sp>
      <p:sp>
        <p:nvSpPr>
          <p:cNvPr name="TextBox 20" id="20"/>
          <p:cNvSpPr txBox="true"/>
          <p:nvPr/>
        </p:nvSpPr>
        <p:spPr>
          <a:xfrm rot="0">
            <a:off x="6839777" y="2266894"/>
            <a:ext cx="11181266" cy="2613026"/>
          </a:xfrm>
          <a:prstGeom prst="rect">
            <a:avLst/>
          </a:prstGeom>
        </p:spPr>
        <p:txBody>
          <a:bodyPr anchor="t" rtlCol="false" tIns="0" lIns="0" bIns="0" rIns="0">
            <a:spAutoFit/>
          </a:bodyPr>
          <a:lstStyle/>
          <a:p>
            <a:pPr>
              <a:lnSpc>
                <a:spcPts val="3499"/>
              </a:lnSpc>
              <a:spcBef>
                <a:spcPct val="0"/>
              </a:spcBef>
            </a:pPr>
            <a:r>
              <a:rPr lang="en-US" sz="2499">
                <a:solidFill>
                  <a:srgbClr val="844B32"/>
                </a:solidFill>
                <a:latin typeface="Open Sans"/>
              </a:rPr>
              <a:t>In conducting a thorough analysis of competitors' websites, we identified key areas for improvement and differentiation. Some common observations were outdated design, lack of user-friendly interfaces, and limited information about services. Our project aimed to address these issues and create a modern, responsive website that stands out in the competitive market.</a:t>
            </a:r>
          </a:p>
        </p:txBody>
      </p:sp>
      <p:sp>
        <p:nvSpPr>
          <p:cNvPr name="TextBox 21" id="21"/>
          <p:cNvSpPr txBox="true"/>
          <p:nvPr/>
        </p:nvSpPr>
        <p:spPr>
          <a:xfrm rot="0">
            <a:off x="8571619" y="5095875"/>
            <a:ext cx="9040106" cy="2486756"/>
          </a:xfrm>
          <a:prstGeom prst="rect">
            <a:avLst/>
          </a:prstGeom>
        </p:spPr>
        <p:txBody>
          <a:bodyPr anchor="t" rtlCol="false" tIns="0" lIns="0" bIns="0" rIns="0">
            <a:spAutoFit/>
          </a:bodyPr>
          <a:lstStyle/>
          <a:p>
            <a:pPr>
              <a:lnSpc>
                <a:spcPts val="2829"/>
              </a:lnSpc>
            </a:pPr>
          </a:p>
          <a:p>
            <a:pPr marL="522744" indent="-261372" lvl="1">
              <a:lnSpc>
                <a:spcPts val="3389"/>
              </a:lnSpc>
              <a:buFont typeface="Arial"/>
              <a:buChar char="•"/>
            </a:pPr>
            <a:r>
              <a:rPr lang="en-US" sz="2421">
                <a:solidFill>
                  <a:srgbClr val="844B32"/>
                </a:solidFill>
                <a:latin typeface="Open Sans"/>
              </a:rPr>
              <a:t>IMBIR THAI SPA's website is visually appealing with user-friendly navigation and comprehensive content. However, the lack of an online appointment booking feature could impact user convenience and suggests room for improvement.</a:t>
            </a:r>
          </a:p>
        </p:txBody>
      </p:sp>
      <p:sp>
        <p:nvSpPr>
          <p:cNvPr name="TextBox 22" id="22"/>
          <p:cNvSpPr txBox="true"/>
          <p:nvPr/>
        </p:nvSpPr>
        <p:spPr>
          <a:xfrm rot="0">
            <a:off x="8571619" y="7350029"/>
            <a:ext cx="9040106" cy="2486756"/>
          </a:xfrm>
          <a:prstGeom prst="rect">
            <a:avLst/>
          </a:prstGeom>
        </p:spPr>
        <p:txBody>
          <a:bodyPr anchor="t" rtlCol="false" tIns="0" lIns="0" bIns="0" rIns="0">
            <a:spAutoFit/>
          </a:bodyPr>
          <a:lstStyle/>
          <a:p>
            <a:pPr>
              <a:lnSpc>
                <a:spcPts val="2829"/>
              </a:lnSpc>
            </a:pPr>
          </a:p>
          <a:p>
            <a:pPr marL="522744" indent="-261372" lvl="1">
              <a:lnSpc>
                <a:spcPts val="3389"/>
              </a:lnSpc>
              <a:buFont typeface="Arial"/>
              <a:buChar char="•"/>
            </a:pPr>
            <a:r>
              <a:rPr lang="en-US" sz="2421">
                <a:solidFill>
                  <a:srgbClr val="844B32"/>
                </a:solidFill>
                <a:latin typeface="Open Sans"/>
              </a:rPr>
              <a:t>Lotus Thai Spa's website has design appeal but faces navigation challenges with slow loading times and limited content. The absence of interactive features may impact user engagement. Improvements are needed for a better user experience.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555" r="0" b="-35555"/>
            </a:stretch>
          </a:blipFill>
        </p:spPr>
      </p:sp>
      <p:grpSp>
        <p:nvGrpSpPr>
          <p:cNvPr name="Group 3" id="3"/>
          <p:cNvGrpSpPr>
            <a:grpSpLocks noChangeAspect="true"/>
          </p:cNvGrpSpPr>
          <p:nvPr/>
        </p:nvGrpSpPr>
        <p:grpSpPr>
          <a:xfrm rot="0">
            <a:off x="-92706" y="-1257697"/>
            <a:ext cx="18288000" cy="6988098"/>
            <a:chOff x="0" y="0"/>
            <a:chExt cx="6342126" cy="2423414"/>
          </a:xfrm>
        </p:grpSpPr>
        <p:sp>
          <p:nvSpPr>
            <p:cNvPr name="Freeform 4" id="4"/>
            <p:cNvSpPr/>
            <p:nvPr/>
          </p:nvSpPr>
          <p:spPr>
            <a:xfrm flipH="false" flipV="false" rot="0">
              <a:off x="-254508" y="-157988"/>
              <a:ext cx="6648958" cy="2581402"/>
            </a:xfrm>
            <a:custGeom>
              <a:avLst/>
              <a:gdLst/>
              <a:ahLst/>
              <a:cxnLst/>
              <a:rect r="r" b="b" t="t" l="l"/>
              <a:pathLst>
                <a:path h="2581402" w="6648958">
                  <a:moveTo>
                    <a:pt x="6582029" y="2132711"/>
                  </a:moveTo>
                  <a:cubicBezTo>
                    <a:pt x="6482842" y="2119757"/>
                    <a:pt x="6436614" y="2164969"/>
                    <a:pt x="6269482" y="2168144"/>
                  </a:cubicBezTo>
                  <a:cubicBezTo>
                    <a:pt x="6189345" y="2105914"/>
                    <a:pt x="6223508" y="2161794"/>
                    <a:pt x="6038088" y="2143252"/>
                  </a:cubicBezTo>
                  <a:cubicBezTo>
                    <a:pt x="6025896" y="2160778"/>
                    <a:pt x="6022721" y="2139823"/>
                    <a:pt x="6022594" y="2134870"/>
                  </a:cubicBezTo>
                  <a:cubicBezTo>
                    <a:pt x="6015355" y="2128012"/>
                    <a:pt x="5990590" y="2154555"/>
                    <a:pt x="6016117" y="2141855"/>
                  </a:cubicBezTo>
                  <a:cubicBezTo>
                    <a:pt x="6055233" y="2188210"/>
                    <a:pt x="5834761" y="2104771"/>
                    <a:pt x="5753862" y="2124075"/>
                  </a:cubicBezTo>
                  <a:cubicBezTo>
                    <a:pt x="5599811" y="2132203"/>
                    <a:pt x="5429631" y="2142744"/>
                    <a:pt x="5308854" y="2211578"/>
                  </a:cubicBezTo>
                  <a:cubicBezTo>
                    <a:pt x="5274056" y="2199132"/>
                    <a:pt x="5309235" y="2210689"/>
                    <a:pt x="5206238" y="2236851"/>
                  </a:cubicBezTo>
                  <a:cubicBezTo>
                    <a:pt x="5179568" y="2260219"/>
                    <a:pt x="5132197" y="2216277"/>
                    <a:pt x="5089525" y="2268728"/>
                  </a:cubicBezTo>
                  <a:cubicBezTo>
                    <a:pt x="5106543" y="2325624"/>
                    <a:pt x="4993386" y="2296287"/>
                    <a:pt x="4903470" y="2407412"/>
                  </a:cubicBezTo>
                  <a:cubicBezTo>
                    <a:pt x="4873371" y="2385822"/>
                    <a:pt x="4799457" y="2467991"/>
                    <a:pt x="4490847" y="2461133"/>
                  </a:cubicBezTo>
                  <a:cubicBezTo>
                    <a:pt x="4460367" y="2514981"/>
                    <a:pt x="4486275" y="2429129"/>
                    <a:pt x="4458462" y="2442718"/>
                  </a:cubicBezTo>
                  <a:cubicBezTo>
                    <a:pt x="4380484" y="2450338"/>
                    <a:pt x="4337050" y="2498979"/>
                    <a:pt x="4294759" y="2475611"/>
                  </a:cubicBezTo>
                  <a:cubicBezTo>
                    <a:pt x="4220972" y="2489327"/>
                    <a:pt x="4102354" y="2416937"/>
                    <a:pt x="4019804" y="2417953"/>
                  </a:cubicBezTo>
                  <a:cubicBezTo>
                    <a:pt x="3896741" y="2373757"/>
                    <a:pt x="3824732" y="2465959"/>
                    <a:pt x="3669919" y="2501392"/>
                  </a:cubicBezTo>
                  <a:cubicBezTo>
                    <a:pt x="3325114" y="2442210"/>
                    <a:pt x="3276092" y="2536190"/>
                    <a:pt x="2869565" y="2581402"/>
                  </a:cubicBezTo>
                  <a:cubicBezTo>
                    <a:pt x="2740914" y="2575941"/>
                    <a:pt x="2640838" y="2480310"/>
                    <a:pt x="2485263" y="2471293"/>
                  </a:cubicBezTo>
                  <a:cubicBezTo>
                    <a:pt x="2465197" y="2444369"/>
                    <a:pt x="2386965" y="2493264"/>
                    <a:pt x="2360549" y="2463165"/>
                  </a:cubicBezTo>
                  <a:cubicBezTo>
                    <a:pt x="2341245" y="2419858"/>
                    <a:pt x="2316226" y="2454275"/>
                    <a:pt x="2310384" y="2450465"/>
                  </a:cubicBezTo>
                  <a:cubicBezTo>
                    <a:pt x="2278507" y="2420747"/>
                    <a:pt x="2261743" y="2437130"/>
                    <a:pt x="2207260" y="2418842"/>
                  </a:cubicBezTo>
                  <a:cubicBezTo>
                    <a:pt x="2108200" y="2396236"/>
                    <a:pt x="2043684" y="2398395"/>
                    <a:pt x="1981073" y="2320544"/>
                  </a:cubicBezTo>
                  <a:cubicBezTo>
                    <a:pt x="1951482" y="2334641"/>
                    <a:pt x="1812671" y="2311654"/>
                    <a:pt x="1761236" y="2264664"/>
                  </a:cubicBezTo>
                  <a:cubicBezTo>
                    <a:pt x="1751965" y="2243836"/>
                    <a:pt x="1708912" y="2310384"/>
                    <a:pt x="1717802" y="2252853"/>
                  </a:cubicBezTo>
                  <a:cubicBezTo>
                    <a:pt x="1687322" y="2253742"/>
                    <a:pt x="1673733" y="2264664"/>
                    <a:pt x="1665224" y="2235581"/>
                  </a:cubicBezTo>
                  <a:cubicBezTo>
                    <a:pt x="1642364" y="2224151"/>
                    <a:pt x="1612646" y="2215515"/>
                    <a:pt x="1589786" y="2238629"/>
                  </a:cubicBezTo>
                  <a:cubicBezTo>
                    <a:pt x="1566418" y="2242312"/>
                    <a:pt x="1593723" y="2195703"/>
                    <a:pt x="1546352" y="2225802"/>
                  </a:cubicBezTo>
                  <a:cubicBezTo>
                    <a:pt x="1492250" y="2125980"/>
                    <a:pt x="1391031" y="2202942"/>
                    <a:pt x="1306957" y="2143887"/>
                  </a:cubicBezTo>
                  <a:cubicBezTo>
                    <a:pt x="1162431" y="2145538"/>
                    <a:pt x="948055" y="2171954"/>
                    <a:pt x="783336" y="2192020"/>
                  </a:cubicBezTo>
                  <a:cubicBezTo>
                    <a:pt x="678688" y="2122805"/>
                    <a:pt x="495427" y="2085594"/>
                    <a:pt x="357505" y="2110105"/>
                  </a:cubicBezTo>
                  <a:cubicBezTo>
                    <a:pt x="202184" y="2020316"/>
                    <a:pt x="273939" y="2430653"/>
                    <a:pt x="255143" y="251333"/>
                  </a:cubicBezTo>
                  <a:cubicBezTo>
                    <a:pt x="318135" y="135382"/>
                    <a:pt x="0" y="166497"/>
                    <a:pt x="1072388" y="162687"/>
                  </a:cubicBezTo>
                  <a:cubicBezTo>
                    <a:pt x="2517648" y="157226"/>
                    <a:pt x="4107434" y="173228"/>
                    <a:pt x="5670550" y="157988"/>
                  </a:cubicBezTo>
                  <a:cubicBezTo>
                    <a:pt x="5961634" y="166116"/>
                    <a:pt x="6219571" y="164084"/>
                    <a:pt x="6489827" y="159004"/>
                  </a:cubicBezTo>
                  <a:cubicBezTo>
                    <a:pt x="6648958" y="190754"/>
                    <a:pt x="6560566" y="0"/>
                    <a:pt x="6596507" y="1070356"/>
                  </a:cubicBezTo>
                  <a:cubicBezTo>
                    <a:pt x="6573266" y="1433322"/>
                    <a:pt x="6597904" y="1802892"/>
                    <a:pt x="6582029" y="2132711"/>
                  </a:cubicBezTo>
                  <a:close/>
                </a:path>
              </a:pathLst>
            </a:custGeom>
            <a:blipFill>
              <a:blip r:embed="rId3"/>
              <a:stretch>
                <a:fillRect l="0" t="-37260" r="0" b="-37260"/>
              </a:stretch>
            </a:blipFill>
          </p:spPr>
        </p:sp>
      </p:grpSp>
      <p:sp>
        <p:nvSpPr>
          <p:cNvPr name="TextBox 5" id="5"/>
          <p:cNvSpPr txBox="true"/>
          <p:nvPr/>
        </p:nvSpPr>
        <p:spPr>
          <a:xfrm rot="0">
            <a:off x="172714" y="5733379"/>
            <a:ext cx="9693669" cy="1801008"/>
          </a:xfrm>
          <a:prstGeom prst="rect">
            <a:avLst/>
          </a:prstGeom>
        </p:spPr>
        <p:txBody>
          <a:bodyPr anchor="t" rtlCol="false" tIns="0" lIns="0" bIns="0" rIns="0">
            <a:spAutoFit/>
          </a:bodyPr>
          <a:lstStyle/>
          <a:p>
            <a:pPr algn="ctr">
              <a:lnSpc>
                <a:spcPts val="7213"/>
              </a:lnSpc>
            </a:pPr>
            <a:r>
              <a:rPr lang="en-US" sz="5152">
                <a:solidFill>
                  <a:srgbClr val="844B32"/>
                </a:solidFill>
                <a:latin typeface="Abril Fatface"/>
              </a:rPr>
              <a:t>3. Main Features of the Website</a:t>
            </a:r>
          </a:p>
          <a:p>
            <a:pPr>
              <a:lnSpc>
                <a:spcPts val="7213"/>
              </a:lnSpc>
              <a:spcBef>
                <a:spcPct val="0"/>
              </a:spcBef>
            </a:pPr>
          </a:p>
        </p:txBody>
      </p:sp>
      <p:sp>
        <p:nvSpPr>
          <p:cNvPr name="Freeform 6" id="6"/>
          <p:cNvSpPr/>
          <p:nvPr/>
        </p:nvSpPr>
        <p:spPr>
          <a:xfrm flipH="false" flipV="false" rot="-10800000">
            <a:off x="-1589487" y="8504033"/>
            <a:ext cx="3524401" cy="3401047"/>
          </a:xfrm>
          <a:custGeom>
            <a:avLst/>
            <a:gdLst/>
            <a:ahLst/>
            <a:cxnLst/>
            <a:rect r="r" b="b" t="t" l="l"/>
            <a:pathLst>
              <a:path h="3401047" w="3524401">
                <a:moveTo>
                  <a:pt x="0" y="0"/>
                </a:moveTo>
                <a:lnTo>
                  <a:pt x="3524401" y="0"/>
                </a:lnTo>
                <a:lnTo>
                  <a:pt x="3524401" y="3401047"/>
                </a:lnTo>
                <a:lnTo>
                  <a:pt x="0" y="3401047"/>
                </a:lnTo>
                <a:lnTo>
                  <a:pt x="0" y="0"/>
                </a:lnTo>
                <a:close/>
              </a:path>
            </a:pathLst>
          </a:custGeom>
          <a:blipFill>
            <a:blip r:embed="rId4"/>
            <a:stretch>
              <a:fillRect l="0" t="0" r="0" b="0"/>
            </a:stretch>
          </a:blipFill>
        </p:spPr>
      </p:sp>
      <p:sp>
        <p:nvSpPr>
          <p:cNvPr name="Freeform 7" id="7"/>
          <p:cNvSpPr/>
          <p:nvPr/>
        </p:nvSpPr>
        <p:spPr>
          <a:xfrm flipH="true" flipV="false" rot="-10800000">
            <a:off x="16618506" y="8272155"/>
            <a:ext cx="3524401" cy="3401047"/>
          </a:xfrm>
          <a:custGeom>
            <a:avLst/>
            <a:gdLst/>
            <a:ahLst/>
            <a:cxnLst/>
            <a:rect r="r" b="b" t="t" l="l"/>
            <a:pathLst>
              <a:path h="3401047" w="3524401">
                <a:moveTo>
                  <a:pt x="3524401" y="0"/>
                </a:moveTo>
                <a:lnTo>
                  <a:pt x="0" y="0"/>
                </a:lnTo>
                <a:lnTo>
                  <a:pt x="0" y="3401047"/>
                </a:lnTo>
                <a:lnTo>
                  <a:pt x="3524401" y="3401047"/>
                </a:lnTo>
                <a:lnTo>
                  <a:pt x="3524401" y="0"/>
                </a:lnTo>
                <a:close/>
              </a:path>
            </a:pathLst>
          </a:custGeom>
          <a:blipFill>
            <a:blip r:embed="rId4"/>
            <a:stretch>
              <a:fillRect l="0" t="0" r="0" b="0"/>
            </a:stretch>
          </a:blipFill>
        </p:spPr>
      </p:sp>
      <p:sp>
        <p:nvSpPr>
          <p:cNvPr name="Freeform 8" id="8"/>
          <p:cNvSpPr/>
          <p:nvPr/>
        </p:nvSpPr>
        <p:spPr>
          <a:xfrm flipH="false" flipV="false" rot="0">
            <a:off x="765834" y="7173115"/>
            <a:ext cx="915705" cy="929221"/>
          </a:xfrm>
          <a:custGeom>
            <a:avLst/>
            <a:gdLst/>
            <a:ahLst/>
            <a:cxnLst/>
            <a:rect r="r" b="b" t="t" l="l"/>
            <a:pathLst>
              <a:path h="929221" w="915705">
                <a:moveTo>
                  <a:pt x="0" y="0"/>
                </a:moveTo>
                <a:lnTo>
                  <a:pt x="915704" y="0"/>
                </a:lnTo>
                <a:lnTo>
                  <a:pt x="915704" y="929220"/>
                </a:lnTo>
                <a:lnTo>
                  <a:pt x="0" y="9292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681538" y="8064235"/>
            <a:ext cx="7369755" cy="1544320"/>
          </a:xfrm>
          <a:prstGeom prst="rect">
            <a:avLst/>
          </a:prstGeom>
        </p:spPr>
        <p:txBody>
          <a:bodyPr anchor="t" rtlCol="false" tIns="0" lIns="0" bIns="0" rIns="0">
            <a:spAutoFit/>
          </a:bodyPr>
          <a:lstStyle/>
          <a:p>
            <a:pPr>
              <a:lnSpc>
                <a:spcPts val="3079"/>
              </a:lnSpc>
              <a:spcBef>
                <a:spcPct val="0"/>
              </a:spcBef>
            </a:pPr>
            <a:r>
              <a:rPr lang="en-US" sz="2199">
                <a:solidFill>
                  <a:srgbClr val="844B32"/>
                </a:solidFill>
                <a:latin typeface="Open Sans"/>
              </a:rPr>
              <a:t>Our website boasts a responsive design, ensuring an optimal viewing experience across various devices, including desktops, tablets, and smartphones. This guarantees accessibility for a broad audience.</a:t>
            </a:r>
          </a:p>
        </p:txBody>
      </p:sp>
      <p:sp>
        <p:nvSpPr>
          <p:cNvPr name="TextBox 10" id="10"/>
          <p:cNvSpPr txBox="true"/>
          <p:nvPr/>
        </p:nvSpPr>
        <p:spPr>
          <a:xfrm rot="0">
            <a:off x="1096601" y="7329118"/>
            <a:ext cx="6820857" cy="1012190"/>
          </a:xfrm>
          <a:prstGeom prst="rect">
            <a:avLst/>
          </a:prstGeom>
        </p:spPr>
        <p:txBody>
          <a:bodyPr anchor="t" rtlCol="false" tIns="0" lIns="0" bIns="0" rIns="0">
            <a:spAutoFit/>
          </a:bodyPr>
          <a:lstStyle/>
          <a:p>
            <a:pPr>
              <a:lnSpc>
                <a:spcPts val="4059"/>
              </a:lnSpc>
            </a:pPr>
            <a:r>
              <a:rPr lang="en-US" sz="2899">
                <a:solidFill>
                  <a:srgbClr val="844B32"/>
                </a:solidFill>
                <a:latin typeface="Open Sans"/>
              </a:rPr>
              <a:t>Responsive Design:</a:t>
            </a:r>
          </a:p>
          <a:p>
            <a:pPr>
              <a:lnSpc>
                <a:spcPts val="4059"/>
              </a:lnSpc>
              <a:spcBef>
                <a:spcPct val="0"/>
              </a:spcBef>
            </a:pPr>
          </a:p>
        </p:txBody>
      </p:sp>
      <p:sp>
        <p:nvSpPr>
          <p:cNvPr name="Freeform 11" id="11"/>
          <p:cNvSpPr/>
          <p:nvPr/>
        </p:nvSpPr>
        <p:spPr>
          <a:xfrm flipH="false" flipV="false" rot="0">
            <a:off x="9341887" y="7173115"/>
            <a:ext cx="915705" cy="929221"/>
          </a:xfrm>
          <a:custGeom>
            <a:avLst/>
            <a:gdLst/>
            <a:ahLst/>
            <a:cxnLst/>
            <a:rect r="r" b="b" t="t" l="l"/>
            <a:pathLst>
              <a:path h="929221" w="915705">
                <a:moveTo>
                  <a:pt x="0" y="0"/>
                </a:moveTo>
                <a:lnTo>
                  <a:pt x="915704" y="0"/>
                </a:lnTo>
                <a:lnTo>
                  <a:pt x="915704" y="929220"/>
                </a:lnTo>
                <a:lnTo>
                  <a:pt x="0" y="9292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0257591" y="8064235"/>
            <a:ext cx="7369755" cy="1544320"/>
          </a:xfrm>
          <a:prstGeom prst="rect">
            <a:avLst/>
          </a:prstGeom>
        </p:spPr>
        <p:txBody>
          <a:bodyPr anchor="t" rtlCol="false" tIns="0" lIns="0" bIns="0" rIns="0">
            <a:spAutoFit/>
          </a:bodyPr>
          <a:lstStyle/>
          <a:p>
            <a:pPr>
              <a:lnSpc>
                <a:spcPts val="3079"/>
              </a:lnSpc>
              <a:spcBef>
                <a:spcPct val="0"/>
              </a:spcBef>
            </a:pPr>
            <a:r>
              <a:rPr lang="en-US" sz="2199">
                <a:solidFill>
                  <a:srgbClr val="844B32"/>
                </a:solidFill>
                <a:latin typeface="Open Sans"/>
              </a:rPr>
              <a:t>Intuitive navigation is a priority, allowing visitors to easily explore the range of cosmetic and spa services offered by the center. Clear menus and well-organized content contribute to a seamless user experience.</a:t>
            </a:r>
          </a:p>
        </p:txBody>
      </p:sp>
      <p:sp>
        <p:nvSpPr>
          <p:cNvPr name="TextBox 13" id="13"/>
          <p:cNvSpPr txBox="true"/>
          <p:nvPr/>
        </p:nvSpPr>
        <p:spPr>
          <a:xfrm rot="0">
            <a:off x="9672654" y="7329118"/>
            <a:ext cx="6820857" cy="1012190"/>
          </a:xfrm>
          <a:prstGeom prst="rect">
            <a:avLst/>
          </a:prstGeom>
        </p:spPr>
        <p:txBody>
          <a:bodyPr anchor="t" rtlCol="false" tIns="0" lIns="0" bIns="0" rIns="0">
            <a:spAutoFit/>
          </a:bodyPr>
          <a:lstStyle/>
          <a:p>
            <a:pPr>
              <a:lnSpc>
                <a:spcPts val="4059"/>
              </a:lnSpc>
            </a:pPr>
            <a:r>
              <a:rPr lang="en-US" sz="2899">
                <a:solidFill>
                  <a:srgbClr val="844B32"/>
                </a:solidFill>
                <a:latin typeface="Open Sans"/>
              </a:rPr>
              <a:t>User-Friendly Navigation:</a:t>
            </a:r>
          </a:p>
          <a:p>
            <a:pPr>
              <a:lnSpc>
                <a:spcPts val="40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555" r="0" b="-35555"/>
            </a:stretch>
          </a:blipFill>
        </p:spPr>
      </p:sp>
      <p:grpSp>
        <p:nvGrpSpPr>
          <p:cNvPr name="Group 3" id="3"/>
          <p:cNvGrpSpPr>
            <a:grpSpLocks noChangeAspect="true"/>
          </p:cNvGrpSpPr>
          <p:nvPr/>
        </p:nvGrpSpPr>
        <p:grpSpPr>
          <a:xfrm rot="0">
            <a:off x="0" y="-263774"/>
            <a:ext cx="5353314" cy="9039706"/>
            <a:chOff x="0" y="0"/>
            <a:chExt cx="3760470" cy="6350000"/>
          </a:xfrm>
        </p:grpSpPr>
        <p:sp>
          <p:nvSpPr>
            <p:cNvPr name="Freeform 4" id="4"/>
            <p:cNvSpPr/>
            <p:nvPr/>
          </p:nvSpPr>
          <p:spPr>
            <a:xfrm flipH="false" flipV="false" rot="0">
              <a:off x="0" y="0"/>
              <a:ext cx="3760470" cy="6377939"/>
            </a:xfrm>
            <a:custGeom>
              <a:avLst/>
              <a:gdLst/>
              <a:ahLst/>
              <a:cxnLst/>
              <a:rect r="r" b="b" t="t" l="l"/>
              <a:pathLst>
                <a:path h="6377939" w="3760470">
                  <a:moveTo>
                    <a:pt x="3733800" y="844550"/>
                  </a:moveTo>
                  <a:cubicBezTo>
                    <a:pt x="3707130" y="953770"/>
                    <a:pt x="3624580" y="1225550"/>
                    <a:pt x="3624580" y="1225550"/>
                  </a:cubicBezTo>
                  <a:cubicBezTo>
                    <a:pt x="3624580" y="1225550"/>
                    <a:pt x="3597910" y="1525270"/>
                    <a:pt x="3597910" y="1634490"/>
                  </a:cubicBezTo>
                  <a:cubicBezTo>
                    <a:pt x="3597910" y="1634490"/>
                    <a:pt x="3624580" y="1770380"/>
                    <a:pt x="3624580" y="1824990"/>
                  </a:cubicBezTo>
                  <a:cubicBezTo>
                    <a:pt x="3624580" y="1879600"/>
                    <a:pt x="3597910" y="2015490"/>
                    <a:pt x="3597910" y="2015490"/>
                  </a:cubicBezTo>
                  <a:lnTo>
                    <a:pt x="3624580" y="2205990"/>
                  </a:lnTo>
                  <a:cubicBezTo>
                    <a:pt x="3624580" y="2205990"/>
                    <a:pt x="3651250" y="2315210"/>
                    <a:pt x="3624580" y="2369820"/>
                  </a:cubicBezTo>
                  <a:cubicBezTo>
                    <a:pt x="3624580" y="2369820"/>
                    <a:pt x="3624580" y="2396490"/>
                    <a:pt x="3624580" y="2424430"/>
                  </a:cubicBezTo>
                  <a:cubicBezTo>
                    <a:pt x="3624580" y="2452370"/>
                    <a:pt x="3679190" y="2479040"/>
                    <a:pt x="3624580" y="2533650"/>
                  </a:cubicBezTo>
                  <a:lnTo>
                    <a:pt x="3651250" y="2669540"/>
                  </a:lnTo>
                  <a:cubicBezTo>
                    <a:pt x="3651250" y="2669540"/>
                    <a:pt x="3705860" y="2887980"/>
                    <a:pt x="3651250" y="2914650"/>
                  </a:cubicBezTo>
                  <a:cubicBezTo>
                    <a:pt x="3596640" y="2941320"/>
                    <a:pt x="3542030" y="3105150"/>
                    <a:pt x="3542030" y="3105150"/>
                  </a:cubicBezTo>
                  <a:lnTo>
                    <a:pt x="3542030" y="3733800"/>
                  </a:lnTo>
                  <a:cubicBezTo>
                    <a:pt x="3542030" y="3733800"/>
                    <a:pt x="3487420" y="3843020"/>
                    <a:pt x="3515360" y="3924300"/>
                  </a:cubicBezTo>
                  <a:cubicBezTo>
                    <a:pt x="3543300" y="4005580"/>
                    <a:pt x="3515360" y="4142740"/>
                    <a:pt x="3515360" y="4142740"/>
                  </a:cubicBezTo>
                  <a:lnTo>
                    <a:pt x="3596640" y="4578350"/>
                  </a:lnTo>
                  <a:lnTo>
                    <a:pt x="3515360" y="5096510"/>
                  </a:lnTo>
                  <a:cubicBezTo>
                    <a:pt x="3515360" y="5096510"/>
                    <a:pt x="3379470" y="5450840"/>
                    <a:pt x="3379470" y="5532120"/>
                  </a:cubicBezTo>
                  <a:cubicBezTo>
                    <a:pt x="3379470" y="5613400"/>
                    <a:pt x="3406140" y="5886450"/>
                    <a:pt x="3406140" y="5913120"/>
                  </a:cubicBezTo>
                  <a:cubicBezTo>
                    <a:pt x="3406140" y="5939790"/>
                    <a:pt x="3351530" y="6158230"/>
                    <a:pt x="3324860" y="6212840"/>
                  </a:cubicBezTo>
                  <a:cubicBezTo>
                    <a:pt x="3298190" y="6267450"/>
                    <a:pt x="3270250" y="6294120"/>
                    <a:pt x="3161030" y="6267450"/>
                  </a:cubicBezTo>
                  <a:lnTo>
                    <a:pt x="2997200" y="6240780"/>
                  </a:lnTo>
                  <a:lnTo>
                    <a:pt x="2915920" y="6214109"/>
                  </a:lnTo>
                  <a:cubicBezTo>
                    <a:pt x="2915920" y="6214109"/>
                    <a:pt x="2834640" y="6214109"/>
                    <a:pt x="2780030" y="6159500"/>
                  </a:cubicBezTo>
                  <a:cubicBezTo>
                    <a:pt x="2780030" y="6159500"/>
                    <a:pt x="2698750" y="6132830"/>
                    <a:pt x="2644140" y="6132830"/>
                  </a:cubicBezTo>
                  <a:lnTo>
                    <a:pt x="2589530" y="6159500"/>
                  </a:lnTo>
                  <a:lnTo>
                    <a:pt x="2399030" y="6214109"/>
                  </a:lnTo>
                  <a:cubicBezTo>
                    <a:pt x="2399030" y="6214109"/>
                    <a:pt x="2099310" y="6295389"/>
                    <a:pt x="2018030" y="6268719"/>
                  </a:cubicBezTo>
                  <a:cubicBezTo>
                    <a:pt x="2018030" y="6268719"/>
                    <a:pt x="1908810" y="6242049"/>
                    <a:pt x="1827530" y="6268719"/>
                  </a:cubicBezTo>
                  <a:cubicBezTo>
                    <a:pt x="1827530" y="6268719"/>
                    <a:pt x="1718310" y="6377939"/>
                    <a:pt x="1582420" y="6268719"/>
                  </a:cubicBezTo>
                  <a:lnTo>
                    <a:pt x="1473200" y="6268719"/>
                  </a:lnTo>
                  <a:lnTo>
                    <a:pt x="1253490" y="6268719"/>
                  </a:lnTo>
                  <a:cubicBezTo>
                    <a:pt x="1253490" y="6268719"/>
                    <a:pt x="1144270" y="6349999"/>
                    <a:pt x="872490" y="6295389"/>
                  </a:cubicBezTo>
                  <a:lnTo>
                    <a:pt x="735330" y="6295389"/>
                  </a:lnTo>
                  <a:cubicBezTo>
                    <a:pt x="735330" y="6295389"/>
                    <a:pt x="544830" y="6349999"/>
                    <a:pt x="435610" y="6240780"/>
                  </a:cubicBezTo>
                  <a:lnTo>
                    <a:pt x="218440" y="6240780"/>
                  </a:lnTo>
                  <a:lnTo>
                    <a:pt x="0" y="6240780"/>
                  </a:lnTo>
                  <a:lnTo>
                    <a:pt x="0" y="0"/>
                  </a:lnTo>
                  <a:lnTo>
                    <a:pt x="3475990" y="0"/>
                  </a:lnTo>
                  <a:cubicBezTo>
                    <a:pt x="3482340" y="68580"/>
                    <a:pt x="3511550" y="374650"/>
                    <a:pt x="3583940" y="422910"/>
                  </a:cubicBezTo>
                  <a:cubicBezTo>
                    <a:pt x="3665220" y="477520"/>
                    <a:pt x="3760470" y="735330"/>
                    <a:pt x="3733800" y="844550"/>
                  </a:cubicBezTo>
                  <a:close/>
                </a:path>
              </a:pathLst>
            </a:custGeom>
            <a:blipFill>
              <a:blip r:embed="rId3"/>
              <a:stretch>
                <a:fillRect l="-64307" t="0" r="-89089" b="0"/>
              </a:stretch>
            </a:blipFill>
          </p:spPr>
        </p:sp>
        <p:sp>
          <p:nvSpPr>
            <p:cNvPr name="Freeform 5" id="5"/>
            <p:cNvSpPr/>
            <p:nvPr/>
          </p:nvSpPr>
          <p:spPr>
            <a:xfrm flipH="false" flipV="false" rot="0">
              <a:off x="0" y="0"/>
              <a:ext cx="3760470" cy="6350000"/>
            </a:xfrm>
            <a:custGeom>
              <a:avLst/>
              <a:gdLst/>
              <a:ahLst/>
              <a:cxnLst/>
              <a:rect r="r" b="b" t="t" l="l"/>
              <a:pathLst>
                <a:path h="6350000" w="3760470">
                  <a:moveTo>
                    <a:pt x="3760470" y="6350000"/>
                  </a:moveTo>
                  <a:lnTo>
                    <a:pt x="0" y="6350000"/>
                  </a:lnTo>
                  <a:lnTo>
                    <a:pt x="0" y="0"/>
                  </a:lnTo>
                  <a:lnTo>
                    <a:pt x="3760470" y="0"/>
                  </a:lnTo>
                  <a:lnTo>
                    <a:pt x="3760470" y="6350000"/>
                  </a:lnTo>
                  <a:close/>
                </a:path>
              </a:pathLst>
            </a:custGeom>
            <a:blipFill>
              <a:blip r:embed="rId4"/>
              <a:stretch>
                <a:fillRect l="-503" t="0" r="-6724" b="-1600"/>
              </a:stretch>
            </a:blipFill>
          </p:spPr>
        </p:sp>
      </p:grpSp>
      <p:grpSp>
        <p:nvGrpSpPr>
          <p:cNvPr name="Group 6" id="6"/>
          <p:cNvGrpSpPr>
            <a:grpSpLocks noChangeAspect="true"/>
          </p:cNvGrpSpPr>
          <p:nvPr/>
        </p:nvGrpSpPr>
        <p:grpSpPr>
          <a:xfrm rot="0">
            <a:off x="5875332" y="1028700"/>
            <a:ext cx="2154936" cy="3639448"/>
            <a:chOff x="0" y="0"/>
            <a:chExt cx="13716000" cy="23164800"/>
          </a:xfrm>
        </p:grpSpPr>
        <p:sp>
          <p:nvSpPr>
            <p:cNvPr name="Freeform 7" id="7"/>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5"/>
              <a:stretch>
                <a:fillRect l="0" t="-178" r="0" b="-178"/>
              </a:stretch>
            </a:blipFill>
          </p:spPr>
        </p:sp>
        <p:sp>
          <p:nvSpPr>
            <p:cNvPr name="Freeform 8" id="8"/>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6"/>
              <a:stretch>
                <a:fillRect l="-578" t="0" r="-578" b="0"/>
              </a:stretch>
            </a:blipFill>
          </p:spPr>
        </p:sp>
      </p:grpSp>
      <p:grpSp>
        <p:nvGrpSpPr>
          <p:cNvPr name="Group 9" id="9"/>
          <p:cNvGrpSpPr>
            <a:grpSpLocks noChangeAspect="true"/>
          </p:cNvGrpSpPr>
          <p:nvPr/>
        </p:nvGrpSpPr>
        <p:grpSpPr>
          <a:xfrm rot="0">
            <a:off x="5875332" y="5136484"/>
            <a:ext cx="2154936" cy="3639448"/>
            <a:chOff x="0" y="0"/>
            <a:chExt cx="13716000" cy="23164800"/>
          </a:xfrm>
        </p:grpSpPr>
        <p:sp>
          <p:nvSpPr>
            <p:cNvPr name="Freeform 10" id="10"/>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5"/>
              <a:stretch>
                <a:fillRect l="0" t="-178" r="0" b="-178"/>
              </a:stretch>
            </a:blipFill>
          </p:spPr>
        </p:sp>
        <p:sp>
          <p:nvSpPr>
            <p:cNvPr name="Freeform 11" id="11"/>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7"/>
              <a:stretch>
                <a:fillRect l="-19770" t="0" r="-113813" b="0"/>
              </a:stretch>
            </a:blipFill>
          </p:spPr>
        </p:sp>
      </p:grpSp>
      <p:sp>
        <p:nvSpPr>
          <p:cNvPr name="Freeform 12" id="12"/>
          <p:cNvSpPr/>
          <p:nvPr/>
        </p:nvSpPr>
        <p:spPr>
          <a:xfrm flipH="false" flipV="false" rot="0">
            <a:off x="230642" y="7759406"/>
            <a:ext cx="3419342" cy="3107327"/>
          </a:xfrm>
          <a:custGeom>
            <a:avLst/>
            <a:gdLst/>
            <a:ahLst/>
            <a:cxnLst/>
            <a:rect r="r" b="b" t="t" l="l"/>
            <a:pathLst>
              <a:path h="3107327" w="3419342">
                <a:moveTo>
                  <a:pt x="0" y="0"/>
                </a:moveTo>
                <a:lnTo>
                  <a:pt x="3419342" y="0"/>
                </a:lnTo>
                <a:lnTo>
                  <a:pt x="3419342" y="3107328"/>
                </a:lnTo>
                <a:lnTo>
                  <a:pt x="0" y="3107328"/>
                </a:lnTo>
                <a:lnTo>
                  <a:pt x="0" y="0"/>
                </a:lnTo>
                <a:close/>
              </a:path>
            </a:pathLst>
          </a:custGeom>
          <a:blipFill>
            <a:blip r:embed="rId8"/>
            <a:stretch>
              <a:fillRect l="0" t="0" r="0" b="0"/>
            </a:stretch>
          </a:blipFill>
        </p:spPr>
      </p:sp>
      <p:sp>
        <p:nvSpPr>
          <p:cNvPr name="Freeform 13" id="13"/>
          <p:cNvSpPr/>
          <p:nvPr/>
        </p:nvSpPr>
        <p:spPr>
          <a:xfrm flipH="false" flipV="false" rot="0">
            <a:off x="0" y="6928618"/>
            <a:ext cx="1940313" cy="3396609"/>
          </a:xfrm>
          <a:custGeom>
            <a:avLst/>
            <a:gdLst/>
            <a:ahLst/>
            <a:cxnLst/>
            <a:rect r="r" b="b" t="t" l="l"/>
            <a:pathLst>
              <a:path h="3396609" w="1940313">
                <a:moveTo>
                  <a:pt x="0" y="0"/>
                </a:moveTo>
                <a:lnTo>
                  <a:pt x="1940313" y="0"/>
                </a:lnTo>
                <a:lnTo>
                  <a:pt x="1940313" y="3396608"/>
                </a:lnTo>
                <a:lnTo>
                  <a:pt x="0" y="3396608"/>
                </a:lnTo>
                <a:lnTo>
                  <a:pt x="0" y="0"/>
                </a:lnTo>
                <a:close/>
              </a:path>
            </a:pathLst>
          </a:custGeom>
          <a:blipFill>
            <a:blip r:embed="rId9"/>
            <a:stretch>
              <a:fillRect l="0" t="0" r="0" b="0"/>
            </a:stretch>
          </a:blipFill>
        </p:spPr>
      </p:sp>
      <p:sp>
        <p:nvSpPr>
          <p:cNvPr name="Freeform 14" id="14"/>
          <p:cNvSpPr/>
          <p:nvPr/>
        </p:nvSpPr>
        <p:spPr>
          <a:xfrm flipH="true" flipV="false" rot="-10800000">
            <a:off x="16281369" y="7759406"/>
            <a:ext cx="4431591" cy="4276485"/>
          </a:xfrm>
          <a:custGeom>
            <a:avLst/>
            <a:gdLst/>
            <a:ahLst/>
            <a:cxnLst/>
            <a:rect r="r" b="b" t="t" l="l"/>
            <a:pathLst>
              <a:path h="4276485" w="4431591">
                <a:moveTo>
                  <a:pt x="4431591" y="0"/>
                </a:moveTo>
                <a:lnTo>
                  <a:pt x="0" y="0"/>
                </a:lnTo>
                <a:lnTo>
                  <a:pt x="0" y="4276486"/>
                </a:lnTo>
                <a:lnTo>
                  <a:pt x="4431591" y="4276486"/>
                </a:lnTo>
                <a:lnTo>
                  <a:pt x="4431591" y="0"/>
                </a:lnTo>
                <a:close/>
              </a:path>
            </a:pathLst>
          </a:custGeom>
          <a:blipFill>
            <a:blip r:embed="rId10"/>
            <a:stretch>
              <a:fillRect l="0" t="0" r="0" b="0"/>
            </a:stretch>
          </a:blipFill>
        </p:spPr>
      </p:sp>
      <p:grpSp>
        <p:nvGrpSpPr>
          <p:cNvPr name="Group 15" id="15"/>
          <p:cNvGrpSpPr/>
          <p:nvPr/>
        </p:nvGrpSpPr>
        <p:grpSpPr>
          <a:xfrm rot="0">
            <a:off x="5875332" y="9231105"/>
            <a:ext cx="2485292" cy="666544"/>
            <a:chOff x="0" y="0"/>
            <a:chExt cx="7136175" cy="1913890"/>
          </a:xfrm>
        </p:grpSpPr>
        <p:sp>
          <p:nvSpPr>
            <p:cNvPr name="Freeform 16" id="16"/>
            <p:cNvSpPr/>
            <p:nvPr/>
          </p:nvSpPr>
          <p:spPr>
            <a:xfrm flipH="false" flipV="false" rot="0">
              <a:off x="0" y="0"/>
              <a:ext cx="7136174" cy="1913890"/>
            </a:xfrm>
            <a:custGeom>
              <a:avLst/>
              <a:gdLst/>
              <a:ahLst/>
              <a:cxnLst/>
              <a:rect r="r" b="b" t="t" l="l"/>
              <a:pathLst>
                <a:path h="1913890" w="7136174">
                  <a:moveTo>
                    <a:pt x="7011715" y="1913890"/>
                  </a:moveTo>
                  <a:lnTo>
                    <a:pt x="124460" y="1913890"/>
                  </a:lnTo>
                  <a:cubicBezTo>
                    <a:pt x="55880" y="1913890"/>
                    <a:pt x="0" y="1858010"/>
                    <a:pt x="0" y="1789430"/>
                  </a:cubicBezTo>
                  <a:lnTo>
                    <a:pt x="0" y="124460"/>
                  </a:lnTo>
                  <a:cubicBezTo>
                    <a:pt x="0" y="55880"/>
                    <a:pt x="55880" y="0"/>
                    <a:pt x="124460" y="0"/>
                  </a:cubicBezTo>
                  <a:lnTo>
                    <a:pt x="7011715" y="0"/>
                  </a:lnTo>
                  <a:cubicBezTo>
                    <a:pt x="7080295" y="0"/>
                    <a:pt x="7136174" y="55880"/>
                    <a:pt x="7136174" y="124460"/>
                  </a:cubicBezTo>
                  <a:lnTo>
                    <a:pt x="7136174" y="1789430"/>
                  </a:lnTo>
                  <a:cubicBezTo>
                    <a:pt x="7136174" y="1858010"/>
                    <a:pt x="7080295" y="1913890"/>
                    <a:pt x="7011715" y="1913890"/>
                  </a:cubicBezTo>
                  <a:close/>
                </a:path>
              </a:pathLst>
            </a:custGeom>
            <a:solidFill>
              <a:srgbClr val="F29461"/>
            </a:solidFill>
          </p:spPr>
        </p:sp>
      </p:grpSp>
      <p:sp>
        <p:nvSpPr>
          <p:cNvPr name="TextBox 17" id="17"/>
          <p:cNvSpPr txBox="true"/>
          <p:nvPr/>
        </p:nvSpPr>
        <p:spPr>
          <a:xfrm rot="0">
            <a:off x="5875332" y="9415107"/>
            <a:ext cx="2485292" cy="270886"/>
          </a:xfrm>
          <a:prstGeom prst="rect">
            <a:avLst/>
          </a:prstGeom>
        </p:spPr>
        <p:txBody>
          <a:bodyPr anchor="t" rtlCol="false" tIns="0" lIns="0" bIns="0" rIns="0">
            <a:spAutoFit/>
          </a:bodyPr>
          <a:lstStyle/>
          <a:p>
            <a:pPr algn="ctr">
              <a:lnSpc>
                <a:spcPts val="2394"/>
              </a:lnSpc>
              <a:spcBef>
                <a:spcPct val="0"/>
              </a:spcBef>
            </a:pPr>
            <a:r>
              <a:rPr lang="en-US" sz="1710">
                <a:solidFill>
                  <a:srgbClr val="FFFFFF"/>
                </a:solidFill>
                <a:latin typeface="Open Sans Bold"/>
              </a:rPr>
              <a:t>REGISTER NOW</a:t>
            </a:r>
          </a:p>
        </p:txBody>
      </p:sp>
      <p:sp>
        <p:nvSpPr>
          <p:cNvPr name="Freeform 18" id="18"/>
          <p:cNvSpPr/>
          <p:nvPr/>
        </p:nvSpPr>
        <p:spPr>
          <a:xfrm flipH="false" flipV="false" rot="0">
            <a:off x="9144000" y="1435441"/>
            <a:ext cx="915705" cy="929221"/>
          </a:xfrm>
          <a:custGeom>
            <a:avLst/>
            <a:gdLst/>
            <a:ahLst/>
            <a:cxnLst/>
            <a:rect r="r" b="b" t="t" l="l"/>
            <a:pathLst>
              <a:path h="929221" w="915705">
                <a:moveTo>
                  <a:pt x="0" y="0"/>
                </a:moveTo>
                <a:lnTo>
                  <a:pt x="915705" y="0"/>
                </a:lnTo>
                <a:lnTo>
                  <a:pt x="915705" y="929221"/>
                </a:lnTo>
                <a:lnTo>
                  <a:pt x="0" y="9292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10059705" y="2326562"/>
            <a:ext cx="7369755" cy="1934845"/>
          </a:xfrm>
          <a:prstGeom prst="rect">
            <a:avLst/>
          </a:prstGeom>
        </p:spPr>
        <p:txBody>
          <a:bodyPr anchor="t" rtlCol="false" tIns="0" lIns="0" bIns="0" rIns="0">
            <a:spAutoFit/>
          </a:bodyPr>
          <a:lstStyle/>
          <a:p>
            <a:pPr>
              <a:lnSpc>
                <a:spcPts val="3079"/>
              </a:lnSpc>
              <a:spcBef>
                <a:spcPct val="0"/>
              </a:spcBef>
            </a:pPr>
            <a:r>
              <a:rPr lang="en-US" sz="2199">
                <a:solidFill>
                  <a:srgbClr val="844B32"/>
                </a:solidFill>
                <a:latin typeface="Open Sans"/>
              </a:rPr>
              <a:t>Detailed information about the center's services, including cosmetic procedures, injection services, spa treatments, and product details, is provided. This transparency fosters trust and helps clients make informed decisions.</a:t>
            </a:r>
          </a:p>
        </p:txBody>
      </p:sp>
      <p:sp>
        <p:nvSpPr>
          <p:cNvPr name="TextBox 20" id="20"/>
          <p:cNvSpPr txBox="true"/>
          <p:nvPr/>
        </p:nvSpPr>
        <p:spPr>
          <a:xfrm rot="0">
            <a:off x="9474767" y="1591444"/>
            <a:ext cx="6820857" cy="1012190"/>
          </a:xfrm>
          <a:prstGeom prst="rect">
            <a:avLst/>
          </a:prstGeom>
        </p:spPr>
        <p:txBody>
          <a:bodyPr anchor="t" rtlCol="false" tIns="0" lIns="0" bIns="0" rIns="0">
            <a:spAutoFit/>
          </a:bodyPr>
          <a:lstStyle/>
          <a:p>
            <a:pPr>
              <a:lnSpc>
                <a:spcPts val="4059"/>
              </a:lnSpc>
            </a:pPr>
            <a:r>
              <a:rPr lang="en-US" sz="2899">
                <a:solidFill>
                  <a:srgbClr val="844B32"/>
                </a:solidFill>
                <a:latin typeface="Open Sans"/>
              </a:rPr>
              <a:t>Comprehensive Service Information:</a:t>
            </a:r>
          </a:p>
          <a:p>
            <a:pPr>
              <a:lnSpc>
                <a:spcPts val="4059"/>
              </a:lnSpc>
              <a:spcBef>
                <a:spcPct val="0"/>
              </a:spcBef>
            </a:pPr>
          </a:p>
        </p:txBody>
      </p:sp>
      <p:sp>
        <p:nvSpPr>
          <p:cNvPr name="TextBox 21" id="21"/>
          <p:cNvSpPr txBox="true"/>
          <p:nvPr/>
        </p:nvSpPr>
        <p:spPr>
          <a:xfrm rot="0">
            <a:off x="8118140" y="281126"/>
            <a:ext cx="9693669" cy="1801008"/>
          </a:xfrm>
          <a:prstGeom prst="rect">
            <a:avLst/>
          </a:prstGeom>
        </p:spPr>
        <p:txBody>
          <a:bodyPr anchor="t" rtlCol="false" tIns="0" lIns="0" bIns="0" rIns="0">
            <a:spAutoFit/>
          </a:bodyPr>
          <a:lstStyle/>
          <a:p>
            <a:pPr algn="ctr">
              <a:lnSpc>
                <a:spcPts val="7213"/>
              </a:lnSpc>
            </a:pPr>
            <a:r>
              <a:rPr lang="en-US" sz="5152">
                <a:solidFill>
                  <a:srgbClr val="844B32"/>
                </a:solidFill>
                <a:latin typeface="Abril Fatface"/>
              </a:rPr>
              <a:t>3. Main Features of the Website</a:t>
            </a:r>
          </a:p>
          <a:p>
            <a:pPr>
              <a:lnSpc>
                <a:spcPts val="7213"/>
              </a:lnSpc>
              <a:spcBef>
                <a:spcPct val="0"/>
              </a:spcBef>
            </a:pPr>
          </a:p>
        </p:txBody>
      </p:sp>
      <p:sp>
        <p:nvSpPr>
          <p:cNvPr name="Freeform 22" id="22"/>
          <p:cNvSpPr/>
          <p:nvPr/>
        </p:nvSpPr>
        <p:spPr>
          <a:xfrm flipH="false" flipV="false" rot="0">
            <a:off x="9223779" y="4547157"/>
            <a:ext cx="915705" cy="929221"/>
          </a:xfrm>
          <a:custGeom>
            <a:avLst/>
            <a:gdLst/>
            <a:ahLst/>
            <a:cxnLst/>
            <a:rect r="r" b="b" t="t" l="l"/>
            <a:pathLst>
              <a:path h="929221" w="915705">
                <a:moveTo>
                  <a:pt x="0" y="0"/>
                </a:moveTo>
                <a:lnTo>
                  <a:pt x="915705" y="0"/>
                </a:lnTo>
                <a:lnTo>
                  <a:pt x="915705" y="929221"/>
                </a:lnTo>
                <a:lnTo>
                  <a:pt x="0" y="9292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10139484" y="5438278"/>
            <a:ext cx="7369755" cy="1934845"/>
          </a:xfrm>
          <a:prstGeom prst="rect">
            <a:avLst/>
          </a:prstGeom>
        </p:spPr>
        <p:txBody>
          <a:bodyPr anchor="t" rtlCol="false" tIns="0" lIns="0" bIns="0" rIns="0">
            <a:spAutoFit/>
          </a:bodyPr>
          <a:lstStyle/>
          <a:p>
            <a:pPr>
              <a:lnSpc>
                <a:spcPts val="3079"/>
              </a:lnSpc>
              <a:spcBef>
                <a:spcPct val="0"/>
              </a:spcBef>
            </a:pPr>
            <a:r>
              <a:rPr lang="en-US" sz="2199">
                <a:solidFill>
                  <a:srgbClr val="844B32"/>
                </a:solidFill>
                <a:latin typeface="Open Sans"/>
              </a:rPr>
              <a:t>Highlighting the center's commitment to personalized care, the website showcases customized rejuvenation programs. Clients can learn about body wraps, saunas, massages, and peeling procedures tailored to their individual preferences and needs.</a:t>
            </a:r>
          </a:p>
        </p:txBody>
      </p:sp>
      <p:sp>
        <p:nvSpPr>
          <p:cNvPr name="TextBox 24" id="24"/>
          <p:cNvSpPr txBox="true"/>
          <p:nvPr/>
        </p:nvSpPr>
        <p:spPr>
          <a:xfrm rot="0">
            <a:off x="9554546" y="4703160"/>
            <a:ext cx="6820857" cy="1012190"/>
          </a:xfrm>
          <a:prstGeom prst="rect">
            <a:avLst/>
          </a:prstGeom>
        </p:spPr>
        <p:txBody>
          <a:bodyPr anchor="t" rtlCol="false" tIns="0" lIns="0" bIns="0" rIns="0">
            <a:spAutoFit/>
          </a:bodyPr>
          <a:lstStyle/>
          <a:p>
            <a:pPr>
              <a:lnSpc>
                <a:spcPts val="4059"/>
              </a:lnSpc>
            </a:pPr>
            <a:r>
              <a:rPr lang="en-US" sz="2899">
                <a:solidFill>
                  <a:srgbClr val="844B32"/>
                </a:solidFill>
                <a:latin typeface="Open Sans"/>
              </a:rPr>
              <a:t>Customized Programs:</a:t>
            </a:r>
          </a:p>
          <a:p>
            <a:pPr>
              <a:lnSpc>
                <a:spcPts val="4059"/>
              </a:lnSpc>
              <a:spcBef>
                <a:spcPct val="0"/>
              </a:spcBef>
            </a:pPr>
          </a:p>
        </p:txBody>
      </p:sp>
      <p:sp>
        <p:nvSpPr>
          <p:cNvPr name="Freeform 25" id="25"/>
          <p:cNvSpPr/>
          <p:nvPr/>
        </p:nvSpPr>
        <p:spPr>
          <a:xfrm flipH="false" flipV="false" rot="0">
            <a:off x="9223779" y="7597124"/>
            <a:ext cx="915705" cy="929221"/>
          </a:xfrm>
          <a:custGeom>
            <a:avLst/>
            <a:gdLst/>
            <a:ahLst/>
            <a:cxnLst/>
            <a:rect r="r" b="b" t="t" l="l"/>
            <a:pathLst>
              <a:path h="929221" w="915705">
                <a:moveTo>
                  <a:pt x="0" y="0"/>
                </a:moveTo>
                <a:lnTo>
                  <a:pt x="915705" y="0"/>
                </a:lnTo>
                <a:lnTo>
                  <a:pt x="915705" y="929220"/>
                </a:lnTo>
                <a:lnTo>
                  <a:pt x="0" y="9292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6" id="26"/>
          <p:cNvSpPr txBox="true"/>
          <p:nvPr/>
        </p:nvSpPr>
        <p:spPr>
          <a:xfrm rot="0">
            <a:off x="10139484" y="8488244"/>
            <a:ext cx="7369755" cy="1153795"/>
          </a:xfrm>
          <a:prstGeom prst="rect">
            <a:avLst/>
          </a:prstGeom>
        </p:spPr>
        <p:txBody>
          <a:bodyPr anchor="t" rtlCol="false" tIns="0" lIns="0" bIns="0" rIns="0">
            <a:spAutoFit/>
          </a:bodyPr>
          <a:lstStyle/>
          <a:p>
            <a:pPr>
              <a:lnSpc>
                <a:spcPts val="3079"/>
              </a:lnSpc>
              <a:spcBef>
                <a:spcPct val="0"/>
              </a:spcBef>
            </a:pPr>
            <a:r>
              <a:rPr lang="en-US" sz="2199">
                <a:solidFill>
                  <a:srgbClr val="844B32"/>
                </a:solidFill>
                <a:latin typeface="Open Sans"/>
              </a:rPr>
              <a:t>A dedicated section emphasizes the qualifications of the center's highly skilled staff and the use of licensed, high-quality cosmetic products and equipment.</a:t>
            </a:r>
          </a:p>
        </p:txBody>
      </p:sp>
      <p:sp>
        <p:nvSpPr>
          <p:cNvPr name="TextBox 27" id="27"/>
          <p:cNvSpPr txBox="true"/>
          <p:nvPr/>
        </p:nvSpPr>
        <p:spPr>
          <a:xfrm rot="0">
            <a:off x="9554546" y="7753127"/>
            <a:ext cx="7954692" cy="1012190"/>
          </a:xfrm>
          <a:prstGeom prst="rect">
            <a:avLst/>
          </a:prstGeom>
        </p:spPr>
        <p:txBody>
          <a:bodyPr anchor="t" rtlCol="false" tIns="0" lIns="0" bIns="0" rIns="0">
            <a:spAutoFit/>
          </a:bodyPr>
          <a:lstStyle/>
          <a:p>
            <a:pPr>
              <a:lnSpc>
                <a:spcPts val="4059"/>
              </a:lnSpc>
            </a:pPr>
            <a:r>
              <a:rPr lang="en-US" sz="2899">
                <a:solidFill>
                  <a:srgbClr val="844B32"/>
                </a:solidFill>
                <a:latin typeface="Open Sans"/>
              </a:rPr>
              <a:t>Staff Qualifications and Product Quality:</a:t>
            </a:r>
          </a:p>
          <a:p>
            <a:pPr>
              <a:lnSpc>
                <a:spcPts val="40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555" r="0" b="-35555"/>
            </a:stretch>
          </a:blipFill>
        </p:spPr>
      </p:sp>
      <p:grpSp>
        <p:nvGrpSpPr>
          <p:cNvPr name="Group 3" id="3"/>
          <p:cNvGrpSpPr>
            <a:grpSpLocks noChangeAspect="true"/>
          </p:cNvGrpSpPr>
          <p:nvPr/>
        </p:nvGrpSpPr>
        <p:grpSpPr>
          <a:xfrm rot="0">
            <a:off x="0" y="0"/>
            <a:ext cx="6520609" cy="11591686"/>
            <a:chOff x="0" y="0"/>
            <a:chExt cx="7244080" cy="12877800"/>
          </a:xfrm>
        </p:grpSpPr>
        <p:sp>
          <p:nvSpPr>
            <p:cNvPr name="Freeform 4" id="4"/>
            <p:cNvSpPr/>
            <p:nvPr/>
          </p:nvSpPr>
          <p:spPr>
            <a:xfrm flipH="false" flipV="false" rot="0">
              <a:off x="5080" y="-8890"/>
              <a:ext cx="7233920" cy="12877800"/>
            </a:xfrm>
            <a:custGeom>
              <a:avLst/>
              <a:gdLst/>
              <a:ahLst/>
              <a:cxnLst/>
              <a:rect r="r" b="b" t="t" l="l"/>
              <a:pathLst>
                <a:path h="12877800" w="7233920">
                  <a:moveTo>
                    <a:pt x="7233920" y="12877800"/>
                  </a:moveTo>
                  <a:lnTo>
                    <a:pt x="0" y="12877800"/>
                  </a:lnTo>
                  <a:lnTo>
                    <a:pt x="0" y="0"/>
                  </a:lnTo>
                  <a:lnTo>
                    <a:pt x="7233920" y="0"/>
                  </a:lnTo>
                  <a:lnTo>
                    <a:pt x="7233920" y="12877800"/>
                  </a:lnTo>
                  <a:close/>
                </a:path>
              </a:pathLst>
            </a:custGeom>
            <a:blipFill>
              <a:blip r:embed="rId3"/>
              <a:stretch>
                <a:fillRect l="-83598" t="-21391" r="-140754" b="0"/>
              </a:stretch>
            </a:blipFill>
          </p:spPr>
        </p:sp>
        <p:sp>
          <p:nvSpPr>
            <p:cNvPr name="Freeform 5" id="5"/>
            <p:cNvSpPr/>
            <p:nvPr/>
          </p:nvSpPr>
          <p:spPr>
            <a:xfrm flipH="false" flipV="false" rot="0">
              <a:off x="1270" y="1088390"/>
              <a:ext cx="4481830" cy="11780520"/>
            </a:xfrm>
            <a:custGeom>
              <a:avLst/>
              <a:gdLst/>
              <a:ahLst/>
              <a:cxnLst/>
              <a:rect r="r" b="b" t="t" l="l"/>
              <a:pathLst>
                <a:path h="11780520" w="4481830">
                  <a:moveTo>
                    <a:pt x="72390" y="0"/>
                  </a:moveTo>
                  <a:lnTo>
                    <a:pt x="0" y="30480"/>
                  </a:lnTo>
                  <a:lnTo>
                    <a:pt x="0" y="11780520"/>
                  </a:lnTo>
                  <a:lnTo>
                    <a:pt x="4481830" y="11780520"/>
                  </a:lnTo>
                  <a:lnTo>
                    <a:pt x="4460240" y="11327130"/>
                  </a:lnTo>
                  <a:lnTo>
                    <a:pt x="3120390" y="8182610"/>
                  </a:lnTo>
                  <a:lnTo>
                    <a:pt x="2312670" y="5979160"/>
                  </a:lnTo>
                  <a:lnTo>
                    <a:pt x="1548130" y="3732530"/>
                  </a:lnTo>
                  <a:lnTo>
                    <a:pt x="675640" y="1101090"/>
                  </a:lnTo>
                  <a:lnTo>
                    <a:pt x="675640" y="588010"/>
                  </a:lnTo>
                  <a:lnTo>
                    <a:pt x="72390" y="0"/>
                  </a:lnTo>
                  <a:close/>
                </a:path>
              </a:pathLst>
            </a:custGeom>
            <a:blipFill>
              <a:blip r:embed="rId4"/>
              <a:stretch>
                <a:fillRect l="-109324" t="0" r="-186684" b="0"/>
              </a:stretch>
            </a:blipFill>
          </p:spPr>
        </p:sp>
        <p:sp>
          <p:nvSpPr>
            <p:cNvPr name="Freeform 6" id="6"/>
            <p:cNvSpPr/>
            <p:nvPr/>
          </p:nvSpPr>
          <p:spPr>
            <a:xfrm flipH="false" flipV="false" rot="0">
              <a:off x="-8890" y="1050290"/>
              <a:ext cx="4837430" cy="11851640"/>
            </a:xfrm>
            <a:custGeom>
              <a:avLst/>
              <a:gdLst/>
              <a:ahLst/>
              <a:cxnLst/>
              <a:rect r="r" b="b" t="t" l="l"/>
              <a:pathLst>
                <a:path h="11851640" w="4837430">
                  <a:moveTo>
                    <a:pt x="4836160" y="11851640"/>
                  </a:moveTo>
                  <a:lnTo>
                    <a:pt x="0" y="11851640"/>
                  </a:lnTo>
                  <a:lnTo>
                    <a:pt x="0" y="0"/>
                  </a:lnTo>
                  <a:lnTo>
                    <a:pt x="4837430" y="0"/>
                  </a:lnTo>
                  <a:lnTo>
                    <a:pt x="4837430" y="11851640"/>
                  </a:lnTo>
                  <a:close/>
                </a:path>
              </a:pathLst>
            </a:custGeom>
            <a:blipFill>
              <a:blip r:embed="rId5"/>
              <a:stretch>
                <a:fillRect l="-684" t="0" r="-684" b="0"/>
              </a:stretch>
            </a:blipFill>
          </p:spPr>
        </p:sp>
      </p:grpSp>
      <p:sp>
        <p:nvSpPr>
          <p:cNvPr name="Freeform 7" id="7"/>
          <p:cNvSpPr/>
          <p:nvPr/>
        </p:nvSpPr>
        <p:spPr>
          <a:xfrm flipH="false" flipV="false" rot="0">
            <a:off x="6306478" y="8709039"/>
            <a:ext cx="2323708" cy="2111670"/>
          </a:xfrm>
          <a:custGeom>
            <a:avLst/>
            <a:gdLst/>
            <a:ahLst/>
            <a:cxnLst/>
            <a:rect r="r" b="b" t="t" l="l"/>
            <a:pathLst>
              <a:path h="2111670" w="2323708">
                <a:moveTo>
                  <a:pt x="0" y="0"/>
                </a:moveTo>
                <a:lnTo>
                  <a:pt x="2323708" y="0"/>
                </a:lnTo>
                <a:lnTo>
                  <a:pt x="2323708" y="2111670"/>
                </a:lnTo>
                <a:lnTo>
                  <a:pt x="0" y="2111670"/>
                </a:lnTo>
                <a:lnTo>
                  <a:pt x="0" y="0"/>
                </a:lnTo>
                <a:close/>
              </a:path>
            </a:pathLst>
          </a:custGeom>
          <a:blipFill>
            <a:blip r:embed="rId6"/>
            <a:stretch>
              <a:fillRect l="0" t="0" r="0" b="0"/>
            </a:stretch>
          </a:blipFill>
        </p:spPr>
      </p:sp>
      <p:sp>
        <p:nvSpPr>
          <p:cNvPr name="Freeform 8" id="8"/>
          <p:cNvSpPr/>
          <p:nvPr/>
        </p:nvSpPr>
        <p:spPr>
          <a:xfrm flipH="false" flipV="false" rot="0">
            <a:off x="6149739" y="8144454"/>
            <a:ext cx="1318593" cy="2308259"/>
          </a:xfrm>
          <a:custGeom>
            <a:avLst/>
            <a:gdLst/>
            <a:ahLst/>
            <a:cxnLst/>
            <a:rect r="r" b="b" t="t" l="l"/>
            <a:pathLst>
              <a:path h="2308259" w="1318593">
                <a:moveTo>
                  <a:pt x="0" y="0"/>
                </a:moveTo>
                <a:lnTo>
                  <a:pt x="1318593" y="0"/>
                </a:lnTo>
                <a:lnTo>
                  <a:pt x="1318593" y="2308259"/>
                </a:lnTo>
                <a:lnTo>
                  <a:pt x="0" y="2308259"/>
                </a:lnTo>
                <a:lnTo>
                  <a:pt x="0" y="0"/>
                </a:lnTo>
                <a:close/>
              </a:path>
            </a:pathLst>
          </a:custGeom>
          <a:blipFill>
            <a:blip r:embed="rId7"/>
            <a:stretch>
              <a:fillRect l="0" t="0" r="0" b="0"/>
            </a:stretch>
          </a:blipFill>
        </p:spPr>
      </p:sp>
      <p:sp>
        <p:nvSpPr>
          <p:cNvPr name="Freeform 9" id="9"/>
          <p:cNvSpPr/>
          <p:nvPr/>
        </p:nvSpPr>
        <p:spPr>
          <a:xfrm flipH="true" flipV="false" rot="-10800000">
            <a:off x="16281369" y="7759406"/>
            <a:ext cx="4431591" cy="4276485"/>
          </a:xfrm>
          <a:custGeom>
            <a:avLst/>
            <a:gdLst/>
            <a:ahLst/>
            <a:cxnLst/>
            <a:rect r="r" b="b" t="t" l="l"/>
            <a:pathLst>
              <a:path h="4276485" w="4431591">
                <a:moveTo>
                  <a:pt x="4431591" y="0"/>
                </a:moveTo>
                <a:lnTo>
                  <a:pt x="0" y="0"/>
                </a:lnTo>
                <a:lnTo>
                  <a:pt x="0" y="4276486"/>
                </a:lnTo>
                <a:lnTo>
                  <a:pt x="4431591" y="4276486"/>
                </a:lnTo>
                <a:lnTo>
                  <a:pt x="4431591" y="0"/>
                </a:lnTo>
                <a:close/>
              </a:path>
            </a:pathLst>
          </a:custGeom>
          <a:blipFill>
            <a:blip r:embed="rId8"/>
            <a:stretch>
              <a:fillRect l="0" t="0" r="0" b="0"/>
            </a:stretch>
          </a:blipFill>
        </p:spPr>
      </p:sp>
      <p:sp>
        <p:nvSpPr>
          <p:cNvPr name="TextBox 10" id="10"/>
          <p:cNvSpPr txBox="true"/>
          <p:nvPr/>
        </p:nvSpPr>
        <p:spPr>
          <a:xfrm rot="0">
            <a:off x="8706394" y="1617605"/>
            <a:ext cx="7574975" cy="2273300"/>
          </a:xfrm>
          <a:prstGeom prst="rect">
            <a:avLst/>
          </a:prstGeom>
        </p:spPr>
        <p:txBody>
          <a:bodyPr anchor="t" rtlCol="false" tIns="0" lIns="0" bIns="0" rIns="0">
            <a:spAutoFit/>
          </a:bodyPr>
          <a:lstStyle/>
          <a:p>
            <a:pPr>
              <a:lnSpc>
                <a:spcPts val="9100"/>
              </a:lnSpc>
            </a:pPr>
            <a:r>
              <a:rPr lang="en-US" sz="6500">
                <a:solidFill>
                  <a:srgbClr val="844B32"/>
                </a:solidFill>
                <a:latin typeface="Abril Fatface"/>
              </a:rPr>
              <a:t>4. Conclusion</a:t>
            </a:r>
          </a:p>
          <a:p>
            <a:pPr>
              <a:lnSpc>
                <a:spcPts val="9100"/>
              </a:lnSpc>
              <a:spcBef>
                <a:spcPct val="0"/>
              </a:spcBef>
            </a:pPr>
          </a:p>
        </p:txBody>
      </p:sp>
      <p:sp>
        <p:nvSpPr>
          <p:cNvPr name="TextBox 11" id="11"/>
          <p:cNvSpPr txBox="true"/>
          <p:nvPr/>
        </p:nvSpPr>
        <p:spPr>
          <a:xfrm rot="0">
            <a:off x="7468332" y="3140633"/>
            <a:ext cx="9540757" cy="3948584"/>
          </a:xfrm>
          <a:prstGeom prst="rect">
            <a:avLst/>
          </a:prstGeom>
        </p:spPr>
        <p:txBody>
          <a:bodyPr anchor="t" rtlCol="false" tIns="0" lIns="0" bIns="0" rIns="0">
            <a:spAutoFit/>
          </a:bodyPr>
          <a:lstStyle/>
          <a:p>
            <a:pPr>
              <a:lnSpc>
                <a:spcPts val="3911"/>
              </a:lnSpc>
              <a:spcBef>
                <a:spcPct val="0"/>
              </a:spcBef>
            </a:pPr>
            <a:r>
              <a:rPr lang="en-US" sz="2793">
                <a:solidFill>
                  <a:srgbClr val="844B32"/>
                </a:solidFill>
                <a:latin typeface="Open Sans"/>
              </a:rPr>
              <a:t>The development of the Cosmetology and Spa Center website aligns with the center's commitment to excellence. By addressing the shortcomings identified in competitor analysis, our website stands as a user-friendly, informative, and visually appealing platform. It not only serves as a virtual gateway to the center but also reinforces the dedication to enhancing the health and aesthetics of clients.</a:t>
            </a:r>
          </a:p>
        </p:txBody>
      </p:sp>
      <p:sp>
        <p:nvSpPr>
          <p:cNvPr name="TextBox 12" id="12"/>
          <p:cNvSpPr txBox="true"/>
          <p:nvPr/>
        </p:nvSpPr>
        <p:spPr>
          <a:xfrm rot="0">
            <a:off x="13726984" y="8452471"/>
            <a:ext cx="3532316" cy="1312403"/>
          </a:xfrm>
          <a:prstGeom prst="rect">
            <a:avLst/>
          </a:prstGeom>
        </p:spPr>
        <p:txBody>
          <a:bodyPr anchor="t" rtlCol="false" tIns="0" lIns="0" bIns="0" rIns="0">
            <a:spAutoFit/>
          </a:bodyPr>
          <a:lstStyle/>
          <a:p>
            <a:pPr>
              <a:lnSpc>
                <a:spcPts val="3491"/>
              </a:lnSpc>
            </a:pPr>
            <a:r>
              <a:rPr lang="en-US" sz="2493">
                <a:solidFill>
                  <a:srgbClr val="844B32"/>
                </a:solidFill>
                <a:latin typeface="Open Sans"/>
              </a:rPr>
              <a:t>Zhanat Murzasheva </a:t>
            </a:r>
          </a:p>
          <a:p>
            <a:pPr>
              <a:lnSpc>
                <a:spcPts val="3491"/>
              </a:lnSpc>
            </a:pPr>
            <a:r>
              <a:rPr lang="en-US" sz="2493">
                <a:solidFill>
                  <a:srgbClr val="844B32"/>
                </a:solidFill>
                <a:latin typeface="Open Sans"/>
              </a:rPr>
              <a:t>Zhumabay Aitmyrza</a:t>
            </a:r>
          </a:p>
          <a:p>
            <a:pPr>
              <a:lnSpc>
                <a:spcPts val="3491"/>
              </a:lnSpc>
              <a:spcBef>
                <a:spcPct val="0"/>
              </a:spcBef>
            </a:pPr>
            <a:r>
              <a:rPr lang="en-US" sz="2493">
                <a:solidFill>
                  <a:srgbClr val="844B32"/>
                </a:solidFill>
                <a:latin typeface="Open Sans"/>
              </a:rPr>
              <a:t>SE - 2225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555" r="0" b="-35555"/>
            </a:stretch>
          </a:blipFill>
        </p:spPr>
      </p:sp>
      <p:grpSp>
        <p:nvGrpSpPr>
          <p:cNvPr name="Group 3" id="3"/>
          <p:cNvGrpSpPr>
            <a:grpSpLocks noChangeAspect="true"/>
          </p:cNvGrpSpPr>
          <p:nvPr/>
        </p:nvGrpSpPr>
        <p:grpSpPr>
          <a:xfrm rot="0">
            <a:off x="10626452" y="0"/>
            <a:ext cx="7661548" cy="10287000"/>
            <a:chOff x="0" y="0"/>
            <a:chExt cx="4076700" cy="5473700"/>
          </a:xfrm>
        </p:grpSpPr>
        <p:sp>
          <p:nvSpPr>
            <p:cNvPr name="Freeform 4" id="4"/>
            <p:cNvSpPr/>
            <p:nvPr/>
          </p:nvSpPr>
          <p:spPr>
            <a:xfrm flipH="false" flipV="false" rot="0">
              <a:off x="38100" y="0"/>
              <a:ext cx="4038600" cy="5473700"/>
            </a:xfrm>
            <a:custGeom>
              <a:avLst/>
              <a:gdLst/>
              <a:ahLst/>
              <a:cxnLst/>
              <a:rect r="r" b="b" t="t" l="l"/>
              <a:pathLst>
                <a:path h="5473700" w="40386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3"/>
              <a:stretch>
                <a:fillRect l="-32038" t="0" r="-71136" b="0"/>
              </a:stretch>
            </a:blipFill>
          </p:spPr>
        </p:sp>
        <p:sp>
          <p:nvSpPr>
            <p:cNvPr name="Freeform 5" id="5"/>
            <p:cNvSpPr/>
            <p:nvPr/>
          </p:nvSpPr>
          <p:spPr>
            <a:xfrm flipH="false" flipV="false" rot="0">
              <a:off x="0" y="0"/>
              <a:ext cx="393700" cy="5473700"/>
            </a:xfrm>
            <a:custGeom>
              <a:avLst/>
              <a:gdLst/>
              <a:ahLst/>
              <a:cxnLst/>
              <a:rect r="r" b="b" t="t" l="l"/>
              <a:pathLst>
                <a:path h="5473700" w="393700">
                  <a:moveTo>
                    <a:pt x="393700" y="5473700"/>
                  </a:moveTo>
                  <a:lnTo>
                    <a:pt x="0" y="5473700"/>
                  </a:lnTo>
                  <a:lnTo>
                    <a:pt x="0" y="0"/>
                  </a:lnTo>
                  <a:lnTo>
                    <a:pt x="393700" y="0"/>
                  </a:lnTo>
                  <a:lnTo>
                    <a:pt x="393700" y="5473700"/>
                  </a:lnTo>
                  <a:close/>
                </a:path>
              </a:pathLst>
            </a:custGeom>
            <a:blipFill>
              <a:blip r:embed="rId4"/>
              <a:stretch>
                <a:fillRect l="0" t="-275" r="-18931" b="-5006"/>
              </a:stretch>
            </a:blipFill>
          </p:spPr>
        </p:sp>
      </p:grpSp>
      <p:sp>
        <p:nvSpPr>
          <p:cNvPr name="Freeform 6" id="6"/>
          <p:cNvSpPr/>
          <p:nvPr/>
        </p:nvSpPr>
        <p:spPr>
          <a:xfrm flipH="false" flipV="false" rot="0">
            <a:off x="15609971" y="-1664489"/>
            <a:ext cx="4564834" cy="4405065"/>
          </a:xfrm>
          <a:custGeom>
            <a:avLst/>
            <a:gdLst/>
            <a:ahLst/>
            <a:cxnLst/>
            <a:rect r="r" b="b" t="t" l="l"/>
            <a:pathLst>
              <a:path h="4405065" w="4564834">
                <a:moveTo>
                  <a:pt x="0" y="0"/>
                </a:moveTo>
                <a:lnTo>
                  <a:pt x="4564835" y="0"/>
                </a:lnTo>
                <a:lnTo>
                  <a:pt x="4564835" y="4405065"/>
                </a:lnTo>
                <a:lnTo>
                  <a:pt x="0" y="4405065"/>
                </a:lnTo>
                <a:lnTo>
                  <a:pt x="0" y="0"/>
                </a:lnTo>
                <a:close/>
              </a:path>
            </a:pathLst>
          </a:custGeom>
          <a:blipFill>
            <a:blip r:embed="rId5"/>
            <a:stretch>
              <a:fillRect l="0" t="0" r="0" b="0"/>
            </a:stretch>
          </a:blipFill>
        </p:spPr>
      </p:sp>
      <p:sp>
        <p:nvSpPr>
          <p:cNvPr name="Freeform 7" id="7"/>
          <p:cNvSpPr/>
          <p:nvPr/>
        </p:nvSpPr>
        <p:spPr>
          <a:xfrm flipH="true" flipV="false" rot="0">
            <a:off x="14830604" y="7759406"/>
            <a:ext cx="3419342" cy="3107327"/>
          </a:xfrm>
          <a:custGeom>
            <a:avLst/>
            <a:gdLst/>
            <a:ahLst/>
            <a:cxnLst/>
            <a:rect r="r" b="b" t="t" l="l"/>
            <a:pathLst>
              <a:path h="3107327" w="3419342">
                <a:moveTo>
                  <a:pt x="3419342" y="0"/>
                </a:moveTo>
                <a:lnTo>
                  <a:pt x="0" y="0"/>
                </a:lnTo>
                <a:lnTo>
                  <a:pt x="0" y="3107328"/>
                </a:lnTo>
                <a:lnTo>
                  <a:pt x="3419342" y="3107328"/>
                </a:lnTo>
                <a:lnTo>
                  <a:pt x="3419342" y="0"/>
                </a:lnTo>
                <a:close/>
              </a:path>
            </a:pathLst>
          </a:custGeom>
          <a:blipFill>
            <a:blip r:embed="rId6"/>
            <a:stretch>
              <a:fillRect l="0" t="0" r="0" b="0"/>
            </a:stretch>
          </a:blipFill>
        </p:spPr>
      </p:sp>
      <p:sp>
        <p:nvSpPr>
          <p:cNvPr name="Freeform 8" id="8"/>
          <p:cNvSpPr/>
          <p:nvPr/>
        </p:nvSpPr>
        <p:spPr>
          <a:xfrm flipH="true" flipV="false" rot="0">
            <a:off x="16922232" y="6945161"/>
            <a:ext cx="1940313" cy="3396609"/>
          </a:xfrm>
          <a:custGeom>
            <a:avLst/>
            <a:gdLst/>
            <a:ahLst/>
            <a:cxnLst/>
            <a:rect r="r" b="b" t="t" l="l"/>
            <a:pathLst>
              <a:path h="3396609" w="1940313">
                <a:moveTo>
                  <a:pt x="1940313" y="0"/>
                </a:moveTo>
                <a:lnTo>
                  <a:pt x="0" y="0"/>
                </a:lnTo>
                <a:lnTo>
                  <a:pt x="0" y="3396609"/>
                </a:lnTo>
                <a:lnTo>
                  <a:pt x="1940313" y="3396609"/>
                </a:lnTo>
                <a:lnTo>
                  <a:pt x="1940313" y="0"/>
                </a:lnTo>
                <a:close/>
              </a:path>
            </a:pathLst>
          </a:custGeom>
          <a:blipFill>
            <a:blip r:embed="rId7"/>
            <a:stretch>
              <a:fillRect l="0" t="0" r="0" b="0"/>
            </a:stretch>
          </a:blipFill>
        </p:spPr>
      </p:sp>
      <p:sp>
        <p:nvSpPr>
          <p:cNvPr name="Freeform 9" id="9"/>
          <p:cNvSpPr/>
          <p:nvPr/>
        </p:nvSpPr>
        <p:spPr>
          <a:xfrm flipH="false" flipV="false" rot="-10800000">
            <a:off x="-2215796" y="7759406"/>
            <a:ext cx="4431591" cy="4276485"/>
          </a:xfrm>
          <a:custGeom>
            <a:avLst/>
            <a:gdLst/>
            <a:ahLst/>
            <a:cxnLst/>
            <a:rect r="r" b="b" t="t" l="l"/>
            <a:pathLst>
              <a:path h="4276485" w="4431591">
                <a:moveTo>
                  <a:pt x="0" y="0"/>
                </a:moveTo>
                <a:lnTo>
                  <a:pt x="4431592" y="0"/>
                </a:lnTo>
                <a:lnTo>
                  <a:pt x="4431592" y="4276486"/>
                </a:lnTo>
                <a:lnTo>
                  <a:pt x="0" y="4276486"/>
                </a:lnTo>
                <a:lnTo>
                  <a:pt x="0" y="0"/>
                </a:lnTo>
                <a:close/>
              </a:path>
            </a:pathLst>
          </a:custGeom>
          <a:blipFill>
            <a:blip r:embed="rId5"/>
            <a:stretch>
              <a:fillRect l="0" t="0" r="0" b="0"/>
            </a:stretch>
          </a:blipFill>
        </p:spPr>
      </p:sp>
      <p:sp>
        <p:nvSpPr>
          <p:cNvPr name="TextBox 10" id="10"/>
          <p:cNvSpPr txBox="true"/>
          <p:nvPr/>
        </p:nvSpPr>
        <p:spPr>
          <a:xfrm rot="0">
            <a:off x="1137719" y="1546751"/>
            <a:ext cx="9488734" cy="2149526"/>
          </a:xfrm>
          <a:prstGeom prst="rect">
            <a:avLst/>
          </a:prstGeom>
        </p:spPr>
        <p:txBody>
          <a:bodyPr anchor="t" rtlCol="false" tIns="0" lIns="0" bIns="0" rIns="0">
            <a:spAutoFit/>
          </a:bodyPr>
          <a:lstStyle/>
          <a:p>
            <a:pPr>
              <a:lnSpc>
                <a:spcPts val="17615"/>
              </a:lnSpc>
              <a:spcBef>
                <a:spcPct val="0"/>
              </a:spcBef>
            </a:pPr>
            <a:r>
              <a:rPr lang="en-US" sz="12582">
                <a:solidFill>
                  <a:srgbClr val="844B32"/>
                </a:solidFill>
                <a:latin typeface="Abril Fatface"/>
              </a:rPr>
              <a:t>Thank You</a:t>
            </a:r>
          </a:p>
        </p:txBody>
      </p:sp>
      <p:sp>
        <p:nvSpPr>
          <p:cNvPr name="TextBox 11" id="11"/>
          <p:cNvSpPr txBox="true"/>
          <p:nvPr/>
        </p:nvSpPr>
        <p:spPr>
          <a:xfrm rot="0">
            <a:off x="1137719" y="4103511"/>
            <a:ext cx="8338569" cy="3191511"/>
          </a:xfrm>
          <a:prstGeom prst="rect">
            <a:avLst/>
          </a:prstGeom>
        </p:spPr>
        <p:txBody>
          <a:bodyPr anchor="t" rtlCol="false" tIns="0" lIns="0" bIns="0" rIns="0">
            <a:spAutoFit/>
          </a:bodyPr>
          <a:lstStyle/>
          <a:p>
            <a:pPr>
              <a:lnSpc>
                <a:spcPts val="3639"/>
              </a:lnSpc>
              <a:spcBef>
                <a:spcPct val="0"/>
              </a:spcBef>
            </a:pPr>
            <a:r>
              <a:rPr lang="en-US" sz="2599">
                <a:solidFill>
                  <a:srgbClr val="844B32"/>
                </a:solidFill>
                <a:latin typeface="Open Sans"/>
              </a:rPr>
              <a:t>In summary, our project has successfully translated the essence of the Cosmetology and Spa Center into a digital experience that reflects its commitment to quality, customization, and overall well-being. The website serves as a powerful tool to attract and retain clients, fostering a positive and lasting impression of the center's services.</a:t>
            </a:r>
          </a:p>
        </p:txBody>
      </p:sp>
      <p:sp>
        <p:nvSpPr>
          <p:cNvPr name="TextBox 12" id="12"/>
          <p:cNvSpPr txBox="true"/>
          <p:nvPr/>
        </p:nvSpPr>
        <p:spPr>
          <a:xfrm rot="0">
            <a:off x="1890164" y="8194895"/>
            <a:ext cx="8344103" cy="448570"/>
          </a:xfrm>
          <a:prstGeom prst="rect">
            <a:avLst/>
          </a:prstGeom>
        </p:spPr>
        <p:txBody>
          <a:bodyPr anchor="t" rtlCol="false" tIns="0" lIns="0" bIns="0" rIns="0">
            <a:spAutoFit/>
          </a:bodyPr>
          <a:lstStyle/>
          <a:p>
            <a:pPr>
              <a:lnSpc>
                <a:spcPts val="3642"/>
              </a:lnSpc>
              <a:spcBef>
                <a:spcPct val="0"/>
              </a:spcBef>
            </a:pPr>
            <a:r>
              <a:rPr lang="en-US" sz="2601">
                <a:solidFill>
                  <a:srgbClr val="844B32"/>
                </a:solidFill>
                <a:latin typeface="Open Sans"/>
              </a:rPr>
              <a:t>GITHUB:https://github.com/zhuysi/WEB-FINAL.git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DAF1HosQxVw</dc:identifier>
  <dcterms:modified xsi:type="dcterms:W3CDTF">2011-08-01T06:04:30Z</dcterms:modified>
  <cp:revision>1</cp:revision>
  <dc:title>THE FINAL PROJECT BY MURZASHEVA ZH,</dc:title>
</cp:coreProperties>
</file>